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drawings/drawing4.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drawings/drawing5.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6.xml" ContentType="application/vnd.openxmlformats-officedocument.drawingml.chartshapes+xml"/>
  <Override PartName="/ppt/notesSlides/notesSlide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drawings/drawing7.xml" ContentType="application/vnd.openxmlformats-officedocument.drawingml.chartshapes+xml"/>
  <Override PartName="/ppt/notesSlides/notesSlide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7.xml" ContentType="application/vnd.openxmlformats-officedocument.themeOverride+xml"/>
  <Override PartName="/ppt/drawings/drawing8.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8.xml" ContentType="application/vnd.openxmlformats-officedocument.themeOverride+xml"/>
  <Override PartName="/ppt/drawings/drawing9.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notesMasterIdLst>
    <p:notesMasterId r:id="rId40"/>
  </p:notesMasterIdLst>
  <p:sldIdLst>
    <p:sldId id="493" r:id="rId2"/>
    <p:sldId id="480" r:id="rId3"/>
    <p:sldId id="507" r:id="rId4"/>
    <p:sldId id="447" r:id="rId5"/>
    <p:sldId id="435" r:id="rId6"/>
    <p:sldId id="424" r:id="rId7"/>
    <p:sldId id="446" r:id="rId8"/>
    <p:sldId id="432" r:id="rId9"/>
    <p:sldId id="453" r:id="rId10"/>
    <p:sldId id="425" r:id="rId11"/>
    <p:sldId id="300" r:id="rId12"/>
    <p:sldId id="464" r:id="rId13"/>
    <p:sldId id="460" r:id="rId14"/>
    <p:sldId id="423" r:id="rId15"/>
    <p:sldId id="443" r:id="rId16"/>
    <p:sldId id="431" r:id="rId17"/>
    <p:sldId id="455" r:id="rId18"/>
    <p:sldId id="426" r:id="rId19"/>
    <p:sldId id="504" r:id="rId20"/>
    <p:sldId id="465" r:id="rId21"/>
    <p:sldId id="468" r:id="rId22"/>
    <p:sldId id="469" r:id="rId23"/>
    <p:sldId id="487" r:id="rId24"/>
    <p:sldId id="501" r:id="rId25"/>
    <p:sldId id="470" r:id="rId26"/>
    <p:sldId id="488" r:id="rId27"/>
    <p:sldId id="489" r:id="rId28"/>
    <p:sldId id="472" r:id="rId29"/>
    <p:sldId id="442" r:id="rId30"/>
    <p:sldId id="473" r:id="rId31"/>
    <p:sldId id="508" r:id="rId32"/>
    <p:sldId id="509" r:id="rId33"/>
    <p:sldId id="510" r:id="rId34"/>
    <p:sldId id="492" r:id="rId35"/>
    <p:sldId id="490" r:id="rId36"/>
    <p:sldId id="505" r:id="rId37"/>
    <p:sldId id="511" r:id="rId38"/>
    <p:sldId id="512" r:id="rId39"/>
  </p:sldIdLst>
  <p:sldSz cx="9144000" cy="6858000" type="screen4x3"/>
  <p:notesSz cx="6985000" cy="92837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os="189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George" initials="CG" lastIdx="15" clrIdx="0"/>
  <p:cmAuthor id="1" name="Daryl Hall" initials="DH" lastIdx="13" clrIdx="1"/>
  <p:cmAuthor id="2" name="Laura Meyer" initials="LM" lastIdx="11" clrIdx="2">
    <p:extLst>
      <p:ext uri="{19B8F6BF-5375-455C-9EA6-DF929625EA0E}">
        <p15:presenceInfo xmlns:p15="http://schemas.microsoft.com/office/powerpoint/2012/main" userId="S-1-5-21-484763869-796845957-839522115-27145" providerId="AD"/>
      </p:ext>
    </p:extLst>
  </p:cmAuthor>
  <p:cmAuthor id="3" name="Candace Miller" initials="CM" lastIdx="50" clrIdx="3">
    <p:extLst>
      <p:ext uri="{19B8F6BF-5375-455C-9EA6-DF929625EA0E}">
        <p15:presenceInfo xmlns:p15="http://schemas.microsoft.com/office/powerpoint/2012/main" userId="S-1-5-21-484763869-796845957-839522115-96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8ED5"/>
    <a:srgbClr val="FFD3B0"/>
    <a:srgbClr val="ECFED4"/>
    <a:srgbClr val="DFDEB4"/>
    <a:srgbClr val="F1F1DF"/>
    <a:srgbClr val="C2F0FF"/>
    <a:srgbClr val="D9CBEE"/>
    <a:srgbClr val="A0C1E8"/>
    <a:srgbClr val="000000"/>
    <a:srgbClr val="FFDB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11" autoAdjust="0"/>
    <p:restoredTop sz="94662" autoAdjust="0"/>
  </p:normalViewPr>
  <p:slideViewPr>
    <p:cSldViewPr snapToGrid="0" snapToObjects="1">
      <p:cViewPr varScale="1">
        <p:scale>
          <a:sx n="85" d="100"/>
          <a:sy n="85" d="100"/>
        </p:scale>
        <p:origin x="900" y="84"/>
      </p:cViewPr>
      <p:guideLst>
        <p:guide orient="horz"/>
        <p:guide pos="189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oleObject" Target="file:///\\mathematica.Net\NDrive\Project\50396_FkW\Restricted\MA1\60_endline_data\40_Results\30_output\10_Excel+graphs\CO_Combinedoutput.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3.xml"/><Relationship Id="rId4" Type="http://schemas.openxmlformats.org/officeDocument/2006/relationships/oleObject" Target="file:///\\mathematica.Net\NDrive\Project\50396_FkW\Restricted\MA1\60_endline_data\40_Results\30_output\10_Excel+graphs\CO_Combinedoutput.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4.xml"/><Relationship Id="rId4" Type="http://schemas.openxmlformats.org/officeDocument/2006/relationships/oleObject" Target="file:///\\mathematica.Net\NDrive\Project\50396_FkW\Restricted\MA1\60_endline_data\40_Results\30_output\10_Excel+graphs\CO_Combinedoutput.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5.xml"/><Relationship Id="rId4" Type="http://schemas.openxmlformats.org/officeDocument/2006/relationships/oleObject" Target="file:///\\mathematica.Net\NDrive\Project\50396_FkW\Restricted\MA1\60_endline_data\40_Results\30_output\10_Excel+graphs\CO_Combinedoutput.xlsx"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file:///\\mathematica.Net\NDrive\Project\50396_FkW\Restricted\MA1\60_endline_data\40_Results\30_output\10_Excel+graphs\CO_Combinedoutput.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5" Type="http://schemas.openxmlformats.org/officeDocument/2006/relationships/chartUserShapes" Target="../drawings/drawing7.xml"/><Relationship Id="rId4" Type="http://schemas.openxmlformats.org/officeDocument/2006/relationships/oleObject" Target="file:///\\mathematica.Net\NDrive\Project\50396_FkW\Restricted\MA1\60_endline_data\40_Results\30_output\10_Excel+graphs\CO_Combinedoutput.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8.xml"/><Relationship Id="rId1" Type="http://schemas.microsoft.com/office/2011/relationships/chartStyle" Target="style8.xml"/><Relationship Id="rId5" Type="http://schemas.openxmlformats.org/officeDocument/2006/relationships/chartUserShapes" Target="../drawings/drawing8.xml"/><Relationship Id="rId4" Type="http://schemas.openxmlformats.org/officeDocument/2006/relationships/oleObject" Target="file:///\\mathematica.Net\NDrive\Project\50396_FkW\Restricted\MA1\60_endline_data\40_Results\30_output\10_Excel+graphs\CO_Combinedoutput.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9.xml"/><Relationship Id="rId1" Type="http://schemas.microsoft.com/office/2011/relationships/chartStyle" Target="style9.xml"/><Relationship Id="rId5" Type="http://schemas.openxmlformats.org/officeDocument/2006/relationships/chartUserShapes" Target="../drawings/drawing9.xml"/><Relationship Id="rId4" Type="http://schemas.openxmlformats.org/officeDocument/2006/relationships/oleObject" Target="file:///\\mathematica.Net\NDrive\Project\50396_FkW\Restricted\MA1\60_endline_data\40_Results\30_output\10_Excel+graphs\CO_Combinedoutpu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02785924014142E-2"/>
          <c:y val="5.9059786683041723E-2"/>
          <c:w val="0.8987734914988752"/>
          <c:h val="0.8522942020956189"/>
        </c:manualLayout>
      </c:layout>
      <c:barChart>
        <c:barDir val="col"/>
        <c:grouping val="clustered"/>
        <c:varyColors val="0"/>
        <c:ser>
          <c:idx val="17"/>
          <c:order val="14"/>
          <c:tx>
            <c:strRef>
              <c:f>'Data_figures+pilot'!$B$48:$C$48</c:f>
              <c:strCache>
                <c:ptCount val="2"/>
                <c:pt idx="0">
                  <c:v>End of school year</c:v>
                </c:pt>
              </c:strCache>
            </c:strRef>
          </c:tx>
          <c:spPr>
            <a:solidFill>
              <a:schemeClr val="bg1">
                <a:lumMod val="95000"/>
              </a:schemeClr>
            </a:solidFill>
            <a:ln>
              <a:noFill/>
              <a:prstDash val="sysDash"/>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inBase"/>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'Data_figures+pilot'!$D$31:$N$31</c:f>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f>'Data_figures+pilot'!$D$48:$N$48</c:f>
              <c:numCache>
                <c:formatCode>General</c:formatCode>
                <c:ptCount val="11"/>
                <c:pt idx="2">
                  <c:v>100</c:v>
                </c:pt>
                <c:pt idx="8">
                  <c:v>100</c:v>
                </c:pt>
              </c:numCache>
            </c:numRef>
          </c:val>
        </c:ser>
        <c:dLbls>
          <c:showLegendKey val="0"/>
          <c:showVal val="0"/>
          <c:showCatName val="0"/>
          <c:showSerName val="0"/>
          <c:showPercent val="0"/>
          <c:showBubbleSize val="0"/>
        </c:dLbls>
        <c:gapWidth val="500"/>
        <c:axId val="768865216"/>
        <c:axId val="768864432"/>
      </c:barChart>
      <c:lineChart>
        <c:grouping val="standard"/>
        <c:varyColors val="0"/>
        <c:ser>
          <c:idx val="3"/>
          <c:order val="3"/>
          <c:tx>
            <c:strRef>
              <c:f>'Data_figures+pilot'!$B$35:$C$35</c:f>
              <c:strCache>
                <c:ptCount val="2"/>
                <c:pt idx="0">
                  <c:v>Intervention</c:v>
                </c:pt>
              </c:strCache>
              <c:extLst xmlns:c15="http://schemas.microsoft.com/office/drawing/2012/chart"/>
            </c:strRef>
          </c:tx>
          <c:spPr>
            <a:ln w="28575" cap="rnd">
              <a:solidFill>
                <a:srgbClr val="002060"/>
              </a:solidFill>
              <a:round/>
            </a:ln>
            <a:effectLst/>
          </c:spPr>
          <c:marker>
            <c:symbol val="none"/>
          </c:marker>
          <c:cat>
            <c:strRef>
              <c:f>'Data_figures+pilot'!$D$31:$N$31</c:f>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extLst xmlns:c15="http://schemas.microsoft.com/office/drawing/2012/chart"/>
            </c:strRef>
          </c:cat>
          <c:val>
            <c:numRef>
              <c:f>'Data_figures+pilot'!$D$35:$N$35</c:f>
              <c:numCache>
                <c:formatCode>General</c:formatCode>
                <c:ptCount val="11"/>
                <c:pt idx="0">
                  <c:v>76</c:v>
                </c:pt>
                <c:pt idx="1">
                  <c:v>80</c:v>
                </c:pt>
                <c:pt idx="2" formatCode="0">
                  <c:v>81</c:v>
                </c:pt>
                <c:pt idx="3">
                  <c:v>84</c:v>
                </c:pt>
                <c:pt idx="4">
                  <c:v>86</c:v>
                </c:pt>
                <c:pt idx="6">
                  <c:v>92</c:v>
                </c:pt>
                <c:pt idx="7">
                  <c:v>92</c:v>
                </c:pt>
                <c:pt idx="8">
                  <c:v>88</c:v>
                </c:pt>
                <c:pt idx="9">
                  <c:v>84</c:v>
                </c:pt>
                <c:pt idx="10">
                  <c:v>87</c:v>
                </c:pt>
              </c:numCache>
              <c:extLst xmlns:c15="http://schemas.microsoft.com/office/drawing/2012/chart"/>
            </c:numRef>
          </c:val>
          <c:smooth val="0"/>
        </c:ser>
        <c:ser>
          <c:idx val="13"/>
          <c:order val="10"/>
          <c:tx>
            <c:strRef>
              <c:f>'Data_figures+pilot'!$B$43:$C$43</c:f>
              <c:strCache>
                <c:ptCount val="2"/>
                <c:pt idx="0">
                  <c:v>Control</c:v>
                </c:pt>
              </c:strCache>
              <c:extLst xmlns:c15="http://schemas.microsoft.com/office/drawing/2012/chart"/>
            </c:strRef>
          </c:tx>
          <c:spPr>
            <a:ln w="28575" cap="rnd">
              <a:solidFill>
                <a:srgbClr val="002060"/>
              </a:solidFill>
              <a:prstDash val="sysDash"/>
              <a:round/>
            </a:ln>
            <a:effectLst/>
          </c:spPr>
          <c:marker>
            <c:symbol val="none"/>
          </c:marker>
          <c:cat>
            <c:strRef>
              <c:f>'Data_figures+pilot'!$D$31:$N$31</c:f>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extLst xmlns:c15="http://schemas.microsoft.com/office/drawing/2012/chart"/>
            </c:strRef>
          </c:cat>
          <c:val>
            <c:numRef>
              <c:f>'Data_figures+pilot'!$D$43:$N$43</c:f>
              <c:numCache>
                <c:formatCode>General</c:formatCode>
                <c:ptCount val="11"/>
                <c:pt idx="0">
                  <c:v>61</c:v>
                </c:pt>
                <c:pt idx="1">
                  <c:v>68</c:v>
                </c:pt>
                <c:pt idx="2">
                  <c:v>68.5</c:v>
                </c:pt>
                <c:pt idx="3">
                  <c:v>69</c:v>
                </c:pt>
                <c:pt idx="4">
                  <c:v>79</c:v>
                </c:pt>
                <c:pt idx="6">
                  <c:v>74</c:v>
                </c:pt>
                <c:pt idx="7">
                  <c:v>81</c:v>
                </c:pt>
                <c:pt idx="8">
                  <c:v>82.5</c:v>
                </c:pt>
                <c:pt idx="9">
                  <c:v>84</c:v>
                </c:pt>
                <c:pt idx="10">
                  <c:v>75</c:v>
                </c:pt>
              </c:numCache>
              <c:extLst xmlns:c15="http://schemas.microsoft.com/office/drawing/2012/chart"/>
            </c:numRef>
          </c:val>
          <c:smooth val="0"/>
        </c:ser>
        <c:ser>
          <c:idx val="26"/>
          <c:order val="26"/>
          <c:tx>
            <c:strRef>
              <c:f>'Data_figures+pilot'!$B$58</c:f>
              <c:strCache>
                <c:ptCount val="1"/>
                <c:pt idx="0">
                  <c:v>2014 baseline from pilot</c:v>
                </c:pt>
              </c:strCache>
              <c:extLst xmlns:c15="http://schemas.microsoft.com/office/drawing/2012/chart"/>
            </c:strRef>
          </c:tx>
          <c:spPr>
            <a:ln w="28575" cap="rnd">
              <a:noFill/>
              <a:round/>
            </a:ln>
            <a:effectLst/>
          </c:spPr>
          <c:marker>
            <c:symbol val="diamond"/>
            <c:size val="9"/>
            <c:spPr>
              <a:solidFill>
                <a:srgbClr val="002060"/>
              </a:solidFill>
              <a:ln w="9525">
                <a:solidFill>
                  <a:srgbClr val="002060"/>
                </a:solidFill>
              </a:ln>
              <a:effectLst/>
            </c:spPr>
          </c:marker>
          <c:dLbls>
            <c:dLbl>
              <c:idx val="0"/>
              <c:layout>
                <c:manualLayout>
                  <c:x val="-2.2560630361776596E-2"/>
                  <c:y val="-3.6742621911549374E-2"/>
                </c:manualLayout>
              </c:layout>
              <c:showLegendKey val="0"/>
              <c:showVal val="0"/>
              <c:showCatName val="0"/>
              <c:showSerName val="1"/>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0"/>
            <c:showCatName val="0"/>
            <c:showSerName val="1"/>
            <c:showPercent val="0"/>
            <c:showBubbleSize val="0"/>
            <c:showLeaderLines val="0"/>
            <c:extLst xmlns:c15="http://schemas.microsoft.com/office/drawing/2012/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'Data_figures+pilot'!$D$58:$N$58</c:f>
              <c:numCache>
                <c:formatCode>General</c:formatCode>
                <c:ptCount val="11"/>
                <c:pt idx="0" formatCode="_(* #,##0_);_(* \(#,##0\);_(* &quot;-&quot;??_);_(@_)">
                  <c:v>66.730159999999998</c:v>
                </c:pt>
                <c:pt idx="6" formatCode="_(* #,##0_);_(* \(#,##0\);_(* &quot;-&quot;??_);_(@_)">
                  <c:v>55.311360000000001</c:v>
                </c:pt>
              </c:numCache>
              <c:extLst xmlns:c15="http://schemas.microsoft.com/office/drawing/2012/chart"/>
            </c:numRef>
          </c:val>
          <c:smooth val="0"/>
        </c:ser>
        <c:dLbls>
          <c:showLegendKey val="0"/>
          <c:showVal val="0"/>
          <c:showCatName val="0"/>
          <c:showSerName val="0"/>
          <c:showPercent val="0"/>
          <c:showBubbleSize val="0"/>
        </c:dLbls>
        <c:marker val="1"/>
        <c:smooth val="0"/>
        <c:axId val="768809160"/>
        <c:axId val="768862864"/>
        <c:extLst>
          <c:ext xmlns:c15="http://schemas.microsoft.com/office/drawing/2012/chart" uri="{02D57815-91ED-43cb-92C2-25804820EDAC}">
            <c15:filteredLineSeries>
              <c15:ser>
                <c:idx val="0"/>
                <c:order val="0"/>
                <c:tx>
                  <c:strRef>
                    <c:extLst>
                      <c:ext uri="{02D57815-91ED-43cb-92C2-25804820EDAC}">
                        <c15:formulaRef>
                          <c15:sqref>'Data_figures+pilot'!$B$32:$C$32</c15:sqref>
                        </c15:formulaRef>
                      </c:ext>
                    </c:extLst>
                    <c:strCache>
                      <c:ptCount val="2"/>
                      <c:pt idx="0">
                        <c:v>Intervention </c:v>
                      </c:pt>
                    </c:strCache>
                  </c:strRef>
                </c:tx>
                <c:spPr>
                  <a:ln w="28575" cap="rnd">
                    <a:solidFill>
                      <a:schemeClr val="bg1"/>
                    </a:solidFill>
                    <a:round/>
                  </a:ln>
                  <a:effectLst/>
                </c:spPr>
                <c:marker>
                  <c:symbol val="none"/>
                </c:marker>
                <c:cat>
                  <c:strRef>
                    <c:extLst>
                      <c:ex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c:ext uri="{02D57815-91ED-43cb-92C2-25804820EDAC}">
                        <c15:formulaRef>
                          <c15:sqref>'Data_figures+pilot'!$D$32:$N$32</c15:sqref>
                        </c15:formulaRef>
                      </c:ext>
                    </c:extLst>
                    <c:numCache>
                      <c:formatCode>General</c:formatCode>
                      <c:ptCount val="11"/>
                    </c:numCache>
                  </c:numRef>
                </c:val>
                <c:smooth val="0"/>
              </c15:ser>
            </c15:filteredLineSeries>
            <c15:filteredLineSeries>
              <c15:ser>
                <c:idx val="1"/>
                <c:order val="1"/>
                <c:tx>
                  <c:strRef>
                    <c:extLst xmlns:c15="http://schemas.microsoft.com/office/drawing/2012/chart">
                      <c:ext xmlns:c15="http://schemas.microsoft.com/office/drawing/2012/chart" uri="{02D57815-91ED-43cb-92C2-25804820EDAC}">
                        <c15:formulaRef>
                          <c15:sqref>'Data_figures+pilot'!$B$33:$C$33</c15:sqref>
                        </c15:formulaRef>
                      </c:ext>
                    </c:extLst>
                    <c:strCache>
                      <c:ptCount val="2"/>
                      <c:pt idx="0">
                        <c:v>Intervention</c:v>
                      </c:pt>
                    </c:strCache>
                  </c:strRef>
                </c:tx>
                <c:spPr>
                  <a:ln w="28575" cap="rnd">
                    <a:solidFill>
                      <a:schemeClr val="accent6"/>
                    </a:solidFill>
                    <a:round/>
                  </a:ln>
                  <a:effectLst/>
                </c:spPr>
                <c:marker>
                  <c:symbol val="none"/>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'Data_figures+pilot'!$D$33:$N$33</c15:sqref>
                        </c15:formulaRef>
                      </c:ext>
                    </c:extLst>
                    <c:numCache>
                      <c:formatCode>General</c:formatCode>
                      <c:ptCount val="11"/>
                      <c:pt idx="0">
                        <c:v>68</c:v>
                      </c:pt>
                      <c:pt idx="1">
                        <c:v>73</c:v>
                      </c:pt>
                      <c:pt idx="2" formatCode="0">
                        <c:v>72.25</c:v>
                      </c:pt>
                      <c:pt idx="3">
                        <c:v>70</c:v>
                      </c:pt>
                      <c:pt idx="4">
                        <c:v>71</c:v>
                      </c:pt>
                      <c:pt idx="6">
                        <c:v>99</c:v>
                      </c:pt>
                      <c:pt idx="7">
                        <c:v>92</c:v>
                      </c:pt>
                      <c:pt idx="8">
                        <c:v>93</c:v>
                      </c:pt>
                      <c:pt idx="9">
                        <c:v>94</c:v>
                      </c:pt>
                      <c:pt idx="10">
                        <c:v>95</c:v>
                      </c:pt>
                    </c:numCache>
                  </c:numRef>
                </c:val>
                <c:smooth val="0"/>
              </c15:ser>
            </c15:filteredLineSeries>
            <c15:filteredLineSeries>
              <c15:ser>
                <c:idx val="2"/>
                <c:order val="2"/>
                <c:tx>
                  <c:strRef>
                    <c:extLst xmlns:c15="http://schemas.microsoft.com/office/drawing/2012/chart">
                      <c:ext xmlns:c15="http://schemas.microsoft.com/office/drawing/2012/chart" uri="{02D57815-91ED-43cb-92C2-25804820EDAC}">
                        <c15:formulaRef>
                          <c15:sqref>'Data_figures+pilot'!$B$34:$C$34</c15:sqref>
                        </c15:formulaRef>
                      </c:ext>
                    </c:extLst>
                    <c:strCache>
                      <c:ptCount val="2"/>
                      <c:pt idx="0">
                        <c:v>Intervention</c:v>
                      </c:pt>
                    </c:strCache>
                  </c:strRef>
                </c:tx>
                <c:spPr>
                  <a:ln w="28575" cap="rnd">
                    <a:solidFill>
                      <a:schemeClr val="accent2"/>
                    </a:solidFill>
                    <a:round/>
                  </a:ln>
                  <a:effectLst/>
                </c:spPr>
                <c:marker>
                  <c:symbol val="none"/>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'Data_figures+pilot'!$D$34:$N$34</c15:sqref>
                        </c15:formulaRef>
                      </c:ext>
                    </c:extLst>
                    <c:numCache>
                      <c:formatCode>General</c:formatCode>
                      <c:ptCount val="11"/>
                      <c:pt idx="0">
                        <c:v>50</c:v>
                      </c:pt>
                      <c:pt idx="1">
                        <c:v>44</c:v>
                      </c:pt>
                      <c:pt idx="2" formatCode="0">
                        <c:v>44.25</c:v>
                      </c:pt>
                      <c:pt idx="3">
                        <c:v>45</c:v>
                      </c:pt>
                      <c:pt idx="4">
                        <c:v>56</c:v>
                      </c:pt>
                      <c:pt idx="6">
                        <c:v>70</c:v>
                      </c:pt>
                      <c:pt idx="7">
                        <c:v>64</c:v>
                      </c:pt>
                      <c:pt idx="8">
                        <c:v>60.5</c:v>
                      </c:pt>
                      <c:pt idx="9">
                        <c:v>57</c:v>
                      </c:pt>
                      <c:pt idx="10">
                        <c:v>61</c:v>
                      </c:pt>
                    </c:numCache>
                  </c:numRef>
                </c:val>
                <c:smooth val="0"/>
              </c15:ser>
            </c15:filteredLineSeries>
            <c15:filteredLineSeries>
              <c15:ser>
                <c:idx val="4"/>
                <c:order val="4"/>
                <c:tx>
                  <c:strRef>
                    <c:extLst xmlns:c15="http://schemas.microsoft.com/office/drawing/2012/chart">
                      <c:ext xmlns:c15="http://schemas.microsoft.com/office/drawing/2012/chart" uri="{02D57815-91ED-43cb-92C2-25804820EDAC}">
                        <c15:formulaRef>
                          <c15:sqref>'Data_figures+pilot'!$B$36:$C$36</c15:sqref>
                        </c15:formulaRef>
                      </c:ext>
                    </c:extLst>
                    <c:strCache>
                      <c:ptCount val="2"/>
                      <c:pt idx="0">
                        <c:v>Intervention</c:v>
                      </c:pt>
                    </c:strCache>
                  </c:strRef>
                </c:tx>
                <c:spPr>
                  <a:ln w="28575" cap="rnd">
                    <a:solidFill>
                      <a:srgbClr val="0070C0"/>
                    </a:solidFill>
                    <a:round/>
                  </a:ln>
                  <a:effectLst/>
                </c:spPr>
                <c:marker>
                  <c:symbol val="none"/>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'Data_figures+pilot'!$D$36:$N$36</c15:sqref>
                        </c15:formulaRef>
                      </c:ext>
                    </c:extLst>
                    <c:numCache>
                      <c:formatCode>General</c:formatCode>
                      <c:ptCount val="11"/>
                      <c:pt idx="0">
                        <c:v>74</c:v>
                      </c:pt>
                      <c:pt idx="1">
                        <c:v>78</c:v>
                      </c:pt>
                      <c:pt idx="2" formatCode="0">
                        <c:v>79.5</c:v>
                      </c:pt>
                      <c:pt idx="3">
                        <c:v>84</c:v>
                      </c:pt>
                      <c:pt idx="4">
                        <c:v>85</c:v>
                      </c:pt>
                      <c:pt idx="6">
                        <c:v>90</c:v>
                      </c:pt>
                      <c:pt idx="7">
                        <c:v>96</c:v>
                      </c:pt>
                      <c:pt idx="8">
                        <c:v>93.5</c:v>
                      </c:pt>
                      <c:pt idx="9">
                        <c:v>91</c:v>
                      </c:pt>
                      <c:pt idx="10">
                        <c:v>91</c:v>
                      </c:pt>
                    </c:numCache>
                  </c:numRef>
                </c:val>
                <c:smooth val="0"/>
              </c15:ser>
            </c15:filteredLineSeries>
            <c15:filteredLineSeries>
              <c15:ser>
                <c:idx val="5"/>
                <c:order val="5"/>
                <c:tx>
                  <c:strRef>
                    <c:extLst xmlns:c15="http://schemas.microsoft.com/office/drawing/2012/chart">
                      <c:ext xmlns:c15="http://schemas.microsoft.com/office/drawing/2012/chart" uri="{02D57815-91ED-43cb-92C2-25804820EDAC}">
                        <c15:formulaRef>
                          <c15:sqref>'Data_figures+pilot'!$B$37:$C$37</c15:sqref>
                        </c15:formulaRef>
                      </c:ext>
                    </c:extLst>
                    <c:strCache>
                      <c:ptCount val="2"/>
                      <c:pt idx="0">
                        <c:v>Intervention</c:v>
                      </c:pt>
                    </c:strCache>
                  </c:strRef>
                </c:tx>
                <c:spPr>
                  <a:ln w="28575" cap="rnd">
                    <a:solidFill>
                      <a:srgbClr val="7030A0"/>
                    </a:solidFill>
                    <a:round/>
                  </a:ln>
                  <a:effectLst/>
                </c:spPr>
                <c:marker>
                  <c:symbol val="none"/>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'Data_figures+pilot'!$D$37:$N$37</c15:sqref>
                        </c15:formulaRef>
                      </c:ext>
                    </c:extLst>
                    <c:numCache>
                      <c:formatCode>General</c:formatCode>
                      <c:ptCount val="11"/>
                      <c:pt idx="0">
                        <c:v>60</c:v>
                      </c:pt>
                      <c:pt idx="1">
                        <c:v>69</c:v>
                      </c:pt>
                      <c:pt idx="2" formatCode="0">
                        <c:v>64</c:v>
                      </c:pt>
                      <c:pt idx="3">
                        <c:v>49</c:v>
                      </c:pt>
                      <c:pt idx="4">
                        <c:v>59</c:v>
                      </c:pt>
                      <c:pt idx="6">
                        <c:v>83</c:v>
                      </c:pt>
                      <c:pt idx="7">
                        <c:v>81</c:v>
                      </c:pt>
                      <c:pt idx="8">
                        <c:v>81</c:v>
                      </c:pt>
                      <c:pt idx="9">
                        <c:v>81</c:v>
                      </c:pt>
                      <c:pt idx="10">
                        <c:v>80</c:v>
                      </c:pt>
                    </c:numCache>
                  </c:numRef>
                </c:val>
                <c:smooth val="0"/>
              </c15:ser>
            </c15:filteredLineSeries>
            <c15:filteredLineSeries>
              <c15:ser>
                <c:idx val="6"/>
                <c:order val="6"/>
                <c:tx>
                  <c:strRef>
                    <c:extLst xmlns:c15="http://schemas.microsoft.com/office/drawing/2012/chart">
                      <c:ext xmlns:c15="http://schemas.microsoft.com/office/drawing/2012/chart" uri="{02D57815-91ED-43cb-92C2-25804820EDAC}">
                        <c15:formulaRef>
                          <c15:sqref>'Data_figures+pilot'!$B$38:$C$38</c15:sqref>
                        </c15:formulaRef>
                      </c:ext>
                    </c:extLst>
                    <c:strCache>
                      <c:ptCount val="2"/>
                      <c:pt idx="0">
                        <c:v>Intervention</c:v>
                      </c:pt>
                    </c:strCache>
                  </c:strRef>
                </c:tx>
                <c:spPr>
                  <a:ln w="28575" cap="rnd">
                    <a:solidFill>
                      <a:srgbClr val="C00000"/>
                    </a:solidFill>
                    <a:round/>
                  </a:ln>
                  <a:effectLst/>
                </c:spPr>
                <c:marker>
                  <c:symbol val="none"/>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'Data_figures+pilot'!$D$38:$N$38</c15:sqref>
                        </c15:formulaRef>
                      </c:ext>
                    </c:extLst>
                    <c:numCache>
                      <c:formatCode>General</c:formatCode>
                      <c:ptCount val="11"/>
                      <c:pt idx="0">
                        <c:v>76</c:v>
                      </c:pt>
                      <c:pt idx="1">
                        <c:v>84</c:v>
                      </c:pt>
                      <c:pt idx="2" formatCode="0">
                        <c:v>78.75</c:v>
                      </c:pt>
                      <c:pt idx="3">
                        <c:v>63</c:v>
                      </c:pt>
                      <c:pt idx="4">
                        <c:v>56</c:v>
                      </c:pt>
                      <c:pt idx="6">
                        <c:v>93</c:v>
                      </c:pt>
                      <c:pt idx="7">
                        <c:v>85</c:v>
                      </c:pt>
                      <c:pt idx="8">
                        <c:v>80.5</c:v>
                      </c:pt>
                      <c:pt idx="9">
                        <c:v>76</c:v>
                      </c:pt>
                      <c:pt idx="10">
                        <c:v>76</c:v>
                      </c:pt>
                    </c:numCache>
                  </c:numRef>
                </c:val>
                <c:smooth val="0"/>
              </c15:ser>
            </c15:filteredLineSeries>
            <c15:filteredLineSeries>
              <c15:ser>
                <c:idx val="10"/>
                <c:order val="7"/>
                <c:tx>
                  <c:strRef>
                    <c:extLst xmlns:c15="http://schemas.microsoft.com/office/drawing/2012/chart">
                      <c:ext xmlns:c15="http://schemas.microsoft.com/office/drawing/2012/chart" uri="{02D57815-91ED-43cb-92C2-25804820EDAC}">
                        <c15:formulaRef>
                          <c15:sqref>'Data_figures+pilot'!$B$40:$C$40</c15:sqref>
                        </c15:formulaRef>
                      </c:ext>
                    </c:extLst>
                    <c:strCache>
                      <c:ptCount val="2"/>
                      <c:pt idx="0">
                        <c:v>Control</c:v>
                      </c:pt>
                    </c:strCache>
                  </c:strRef>
                </c:tx>
                <c:spPr>
                  <a:ln w="28575" cap="rnd">
                    <a:noFill/>
                    <a:round/>
                  </a:ln>
                  <a:effectLst/>
                </c:spPr>
                <c:marker>
                  <c:symbol val="none"/>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'Data_figures+pilot'!$D$40:$N$40</c15:sqref>
                        </c15:formulaRef>
                      </c:ext>
                    </c:extLst>
                    <c:numCache>
                      <c:formatCode>General</c:formatCode>
                      <c:ptCount val="11"/>
                    </c:numCache>
                  </c:numRef>
                </c:val>
                <c:smooth val="0"/>
              </c15:ser>
            </c15:filteredLineSeries>
            <c15:filteredLineSeries>
              <c15:ser>
                <c:idx val="11"/>
                <c:order val="8"/>
                <c:tx>
                  <c:strRef>
                    <c:extLst xmlns:c15="http://schemas.microsoft.com/office/drawing/2012/chart">
                      <c:ext xmlns:c15="http://schemas.microsoft.com/office/drawing/2012/chart" uri="{02D57815-91ED-43cb-92C2-25804820EDAC}">
                        <c15:formulaRef>
                          <c15:sqref>'Data_figures+pilot'!$B$41:$C$41</c15:sqref>
                        </c15:formulaRef>
                      </c:ext>
                    </c:extLst>
                    <c:strCache>
                      <c:ptCount val="2"/>
                      <c:pt idx="0">
                        <c:v>Control</c:v>
                      </c:pt>
                    </c:strCache>
                  </c:strRef>
                </c:tx>
                <c:spPr>
                  <a:ln w="28575" cap="rnd">
                    <a:solidFill>
                      <a:schemeClr val="accent6"/>
                    </a:solidFill>
                    <a:prstDash val="sysDash"/>
                    <a:round/>
                  </a:ln>
                  <a:effectLst/>
                </c:spPr>
                <c:marker>
                  <c:symbol val="none"/>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'Data_figures+pilot'!$D$41:$N$41</c15:sqref>
                        </c15:formulaRef>
                      </c:ext>
                    </c:extLst>
                    <c:numCache>
                      <c:formatCode>General</c:formatCode>
                      <c:ptCount val="11"/>
                      <c:pt idx="0">
                        <c:v>39</c:v>
                      </c:pt>
                      <c:pt idx="1">
                        <c:v>48</c:v>
                      </c:pt>
                      <c:pt idx="2">
                        <c:v>51</c:v>
                      </c:pt>
                      <c:pt idx="3">
                        <c:v>54</c:v>
                      </c:pt>
                      <c:pt idx="4">
                        <c:v>59</c:v>
                      </c:pt>
                      <c:pt idx="6">
                        <c:v>81</c:v>
                      </c:pt>
                      <c:pt idx="7">
                        <c:v>89</c:v>
                      </c:pt>
                      <c:pt idx="8">
                        <c:v>85</c:v>
                      </c:pt>
                      <c:pt idx="9">
                        <c:v>81</c:v>
                      </c:pt>
                      <c:pt idx="10">
                        <c:v>86</c:v>
                      </c:pt>
                    </c:numCache>
                  </c:numRef>
                </c:val>
                <c:smooth val="0"/>
              </c15:ser>
            </c15:filteredLineSeries>
            <c15:filteredLineSeries>
              <c15:ser>
                <c:idx val="12"/>
                <c:order val="9"/>
                <c:tx>
                  <c:strRef>
                    <c:extLst xmlns:c15="http://schemas.microsoft.com/office/drawing/2012/chart">
                      <c:ext xmlns:c15="http://schemas.microsoft.com/office/drawing/2012/chart" uri="{02D57815-91ED-43cb-92C2-25804820EDAC}">
                        <c15:formulaRef>
                          <c15:sqref>'Data_figures+pilot'!$B$42:$C$42</c15:sqref>
                        </c15:formulaRef>
                      </c:ext>
                    </c:extLst>
                    <c:strCache>
                      <c:ptCount val="2"/>
                      <c:pt idx="0">
                        <c:v>Control</c:v>
                      </c:pt>
                    </c:strCache>
                  </c:strRef>
                </c:tx>
                <c:spPr>
                  <a:ln w="28575" cap="rnd">
                    <a:solidFill>
                      <a:schemeClr val="accent2"/>
                    </a:solidFill>
                    <a:prstDash val="sysDash"/>
                    <a:round/>
                  </a:ln>
                  <a:effectLst/>
                </c:spPr>
                <c:marker>
                  <c:symbol val="none"/>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'Data_figures+pilot'!$D$42:$N$42</c15:sqref>
                        </c15:formulaRef>
                      </c:ext>
                    </c:extLst>
                    <c:numCache>
                      <c:formatCode>General</c:formatCode>
                      <c:ptCount val="11"/>
                      <c:pt idx="0">
                        <c:v>41</c:v>
                      </c:pt>
                      <c:pt idx="1">
                        <c:v>30</c:v>
                      </c:pt>
                      <c:pt idx="2">
                        <c:v>30</c:v>
                      </c:pt>
                      <c:pt idx="3">
                        <c:v>30</c:v>
                      </c:pt>
                      <c:pt idx="4">
                        <c:v>45</c:v>
                      </c:pt>
                      <c:pt idx="6">
                        <c:v>49</c:v>
                      </c:pt>
                      <c:pt idx="7">
                        <c:v>59</c:v>
                      </c:pt>
                      <c:pt idx="8">
                        <c:v>51.5</c:v>
                      </c:pt>
                      <c:pt idx="9">
                        <c:v>44</c:v>
                      </c:pt>
                      <c:pt idx="10">
                        <c:v>41</c:v>
                      </c:pt>
                    </c:numCache>
                  </c:numRef>
                </c:val>
                <c:smooth val="0"/>
              </c15:ser>
            </c15:filteredLineSeries>
            <c15:filteredLineSeries>
              <c15:ser>
                <c:idx val="14"/>
                <c:order val="11"/>
                <c:tx>
                  <c:strRef>
                    <c:extLst xmlns:c15="http://schemas.microsoft.com/office/drawing/2012/chart">
                      <c:ext xmlns:c15="http://schemas.microsoft.com/office/drawing/2012/chart" uri="{02D57815-91ED-43cb-92C2-25804820EDAC}">
                        <c15:formulaRef>
                          <c15:sqref>'Data_figures+pilot'!$B$44:$C$44</c15:sqref>
                        </c15:formulaRef>
                      </c:ext>
                    </c:extLst>
                    <c:strCache>
                      <c:ptCount val="2"/>
                      <c:pt idx="0">
                        <c:v>Control</c:v>
                      </c:pt>
                    </c:strCache>
                  </c:strRef>
                </c:tx>
                <c:spPr>
                  <a:ln w="28575" cap="rnd">
                    <a:solidFill>
                      <a:srgbClr val="0070C0"/>
                    </a:solidFill>
                    <a:prstDash val="sysDash"/>
                    <a:round/>
                  </a:ln>
                  <a:effectLst/>
                </c:spPr>
                <c:marker>
                  <c:symbol val="none"/>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'Data_figures+pilot'!$D$44:$N$44</c15:sqref>
                        </c15:formulaRef>
                      </c:ext>
                    </c:extLst>
                    <c:numCache>
                      <c:formatCode>General</c:formatCode>
                      <c:ptCount val="11"/>
                      <c:pt idx="0">
                        <c:v>53</c:v>
                      </c:pt>
                      <c:pt idx="1">
                        <c:v>61</c:v>
                      </c:pt>
                      <c:pt idx="2">
                        <c:v>63.5</c:v>
                      </c:pt>
                      <c:pt idx="3">
                        <c:v>66</c:v>
                      </c:pt>
                      <c:pt idx="4">
                        <c:v>80</c:v>
                      </c:pt>
                      <c:pt idx="6">
                        <c:v>77</c:v>
                      </c:pt>
                      <c:pt idx="7">
                        <c:v>83</c:v>
                      </c:pt>
                      <c:pt idx="8">
                        <c:v>81.5</c:v>
                      </c:pt>
                      <c:pt idx="9">
                        <c:v>80</c:v>
                      </c:pt>
                      <c:pt idx="10">
                        <c:v>72</c:v>
                      </c:pt>
                    </c:numCache>
                  </c:numRef>
                </c:val>
                <c:smooth val="0"/>
              </c15:ser>
            </c15:filteredLineSeries>
            <c15:filteredLineSeries>
              <c15:ser>
                <c:idx val="15"/>
                <c:order val="12"/>
                <c:tx>
                  <c:strRef>
                    <c:extLst xmlns:c15="http://schemas.microsoft.com/office/drawing/2012/chart">
                      <c:ext xmlns:c15="http://schemas.microsoft.com/office/drawing/2012/chart" uri="{02D57815-91ED-43cb-92C2-25804820EDAC}">
                        <c15:formulaRef>
                          <c15:sqref>'Data_figures+pilot'!$B$45:$C$45</c15:sqref>
                        </c15:formulaRef>
                      </c:ext>
                    </c:extLst>
                    <c:strCache>
                      <c:ptCount val="2"/>
                      <c:pt idx="0">
                        <c:v>Control</c:v>
                      </c:pt>
                    </c:strCache>
                  </c:strRef>
                </c:tx>
                <c:spPr>
                  <a:ln w="28575" cap="rnd">
                    <a:solidFill>
                      <a:srgbClr val="7030A0"/>
                    </a:solidFill>
                    <a:prstDash val="sysDash"/>
                    <a:round/>
                  </a:ln>
                  <a:effectLst/>
                </c:spPr>
                <c:marker>
                  <c:symbol val="none"/>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'Data_figures+pilot'!$D$45:$N$45</c15:sqref>
                        </c15:formulaRef>
                      </c:ext>
                    </c:extLst>
                    <c:numCache>
                      <c:formatCode>General</c:formatCode>
                      <c:ptCount val="11"/>
                      <c:pt idx="0">
                        <c:v>41</c:v>
                      </c:pt>
                      <c:pt idx="1">
                        <c:v>38</c:v>
                      </c:pt>
                      <c:pt idx="2">
                        <c:v>46</c:v>
                      </c:pt>
                      <c:pt idx="3">
                        <c:v>54</c:v>
                      </c:pt>
                      <c:pt idx="4">
                        <c:v>52</c:v>
                      </c:pt>
                      <c:pt idx="6">
                        <c:v>50</c:v>
                      </c:pt>
                      <c:pt idx="7">
                        <c:v>55</c:v>
                      </c:pt>
                      <c:pt idx="8">
                        <c:v>59.5</c:v>
                      </c:pt>
                      <c:pt idx="9">
                        <c:v>64</c:v>
                      </c:pt>
                      <c:pt idx="10">
                        <c:v>70</c:v>
                      </c:pt>
                    </c:numCache>
                  </c:numRef>
                </c:val>
                <c:smooth val="0"/>
              </c15:ser>
            </c15:filteredLineSeries>
            <c15:filteredLineSeries>
              <c15:ser>
                <c:idx val="16"/>
                <c:order val="13"/>
                <c:tx>
                  <c:strRef>
                    <c:extLst xmlns:c15="http://schemas.microsoft.com/office/drawing/2012/chart">
                      <c:ext xmlns:c15="http://schemas.microsoft.com/office/drawing/2012/chart" uri="{02D57815-91ED-43cb-92C2-25804820EDAC}">
                        <c15:formulaRef>
                          <c15:sqref>'Data_figures+pilot'!$B$46:$C$46</c15:sqref>
                        </c15:formulaRef>
                      </c:ext>
                    </c:extLst>
                    <c:strCache>
                      <c:ptCount val="2"/>
                      <c:pt idx="0">
                        <c:v>Control</c:v>
                      </c:pt>
                    </c:strCache>
                  </c:strRef>
                </c:tx>
                <c:spPr>
                  <a:ln w="28575" cap="rnd">
                    <a:solidFill>
                      <a:srgbClr val="C00000"/>
                    </a:solidFill>
                    <a:prstDash val="sysDash"/>
                    <a:round/>
                  </a:ln>
                  <a:effectLst/>
                </c:spPr>
                <c:marker>
                  <c:symbol val="none"/>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'Data_figures+pilot'!$D$46:$N$46</c15:sqref>
                        </c15:formulaRef>
                      </c:ext>
                    </c:extLst>
                    <c:numCache>
                      <c:formatCode>General</c:formatCode>
                      <c:ptCount val="11"/>
                      <c:pt idx="0">
                        <c:v>15</c:v>
                      </c:pt>
                      <c:pt idx="1">
                        <c:v>34</c:v>
                      </c:pt>
                      <c:pt idx="2">
                        <c:v>25</c:v>
                      </c:pt>
                      <c:pt idx="3">
                        <c:v>16</c:v>
                      </c:pt>
                      <c:pt idx="4">
                        <c:v>34</c:v>
                      </c:pt>
                      <c:pt idx="6">
                        <c:v>25</c:v>
                      </c:pt>
                      <c:pt idx="7">
                        <c:v>13</c:v>
                      </c:pt>
                      <c:pt idx="8">
                        <c:v>10.5</c:v>
                      </c:pt>
                      <c:pt idx="9">
                        <c:v>8</c:v>
                      </c:pt>
                      <c:pt idx="10">
                        <c:v>13</c:v>
                      </c:pt>
                    </c:numCache>
                  </c:numRef>
                </c:val>
                <c:smooth val="0"/>
              </c15:ser>
            </c15:filteredLineSeries>
            <c15:filteredLineSeries>
              <c15:ser>
                <c:idx val="7"/>
                <c:order val="15"/>
                <c:tx>
                  <c:strRef>
                    <c:extLst xmlns:c15="http://schemas.microsoft.com/office/drawing/2012/chart">
                      <c:ext xmlns:c15="http://schemas.microsoft.com/office/drawing/2012/chart" uri="{02D57815-91ED-43cb-92C2-25804820EDAC}">
                        <c15:formulaRef>
                          <c15:sqref>'Data_figures+pilot'!$B$49:$C$49</c15:sqref>
                        </c15:formulaRef>
                      </c:ext>
                    </c:extLst>
                    <c:strCache>
                      <c:ptCount val="2"/>
                      <c:pt idx="0">
                        <c:v>Pilot</c:v>
                      </c:pt>
                    </c:strCache>
                  </c:strRef>
                </c:tx>
                <c:spPr>
                  <a:ln w="28575" cap="rnd">
                    <a:noFill/>
                    <a:round/>
                  </a:ln>
                  <a:effectLst/>
                </c:spPr>
                <c:marker>
                  <c:symbol val="none"/>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'Data_figures+pilot'!$D$49:$N$49</c15:sqref>
                        </c15:formulaRef>
                      </c:ext>
                    </c:extLst>
                    <c:numCache>
                      <c:formatCode>General</c:formatCode>
                      <c:ptCount val="11"/>
                    </c:numCache>
                  </c:numRef>
                </c:val>
                <c:smooth val="0"/>
              </c15:ser>
            </c15:filteredLineSeries>
            <c15:filteredLineSeries>
              <c15:ser>
                <c:idx val="8"/>
                <c:order val="16"/>
                <c:tx>
                  <c:strRef>
                    <c:extLst xmlns:c15="http://schemas.microsoft.com/office/drawing/2012/chart">
                      <c:ext xmlns:c15="http://schemas.microsoft.com/office/drawing/2012/chart" uri="{02D57815-91ED-43cb-92C2-25804820EDAC}">
                        <c15:formulaRef>
                          <c15:sqref>'Data_figures+pilot'!$B$50:$C$50</c15:sqref>
                        </c15:formulaRef>
                      </c:ext>
                    </c:extLst>
                    <c:strCache>
                      <c:ptCount val="2"/>
                      <c:pt idx="0">
                        <c:v>Pilot</c:v>
                      </c:pt>
                    </c:strCache>
                  </c:strRef>
                </c:tx>
                <c:spPr>
                  <a:ln w="28575" cap="rnd">
                    <a:solidFill>
                      <a:schemeClr val="accent6"/>
                    </a:solidFill>
                    <a:prstDash val="sysDot"/>
                    <a:round/>
                  </a:ln>
                  <a:effectLst/>
                </c:spPr>
                <c:marker>
                  <c:symbol val="diamond"/>
                  <c:size val="7"/>
                  <c:spPr>
                    <a:solidFill>
                      <a:schemeClr val="accent6"/>
                    </a:solidFill>
                    <a:ln w="9525">
                      <a:solidFill>
                        <a:schemeClr val="accent6"/>
                      </a:solidFill>
                      <a:prstDash val="sysDot"/>
                    </a:ln>
                    <a:effectLst/>
                  </c:spPr>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'Data_figures+pilot'!$D$50:$N$50</c15:sqref>
                        </c15:formulaRef>
                      </c:ext>
                    </c:extLst>
                    <c:numCache>
                      <c:formatCode>General</c:formatCode>
                      <c:ptCount val="11"/>
                      <c:pt idx="0">
                        <c:v>64</c:v>
                      </c:pt>
                      <c:pt idx="1">
                        <c:v>61</c:v>
                      </c:pt>
                      <c:pt idx="2">
                        <c:v>67</c:v>
                      </c:pt>
                      <c:pt idx="3">
                        <c:v>73</c:v>
                      </c:pt>
                      <c:pt idx="4">
                        <c:v>61</c:v>
                      </c:pt>
                      <c:pt idx="6">
                        <c:v>93</c:v>
                      </c:pt>
                      <c:pt idx="7">
                        <c:v>89</c:v>
                      </c:pt>
                      <c:pt idx="8">
                        <c:v>87.5</c:v>
                      </c:pt>
                      <c:pt idx="9">
                        <c:v>86</c:v>
                      </c:pt>
                      <c:pt idx="10">
                        <c:v>74</c:v>
                      </c:pt>
                    </c:numCache>
                  </c:numRef>
                </c:val>
                <c:smooth val="0"/>
              </c15:ser>
            </c15:filteredLineSeries>
            <c15:filteredLineSeries>
              <c15:ser>
                <c:idx val="9"/>
                <c:order val="17"/>
                <c:tx>
                  <c:strRef>
                    <c:extLst xmlns:c15="http://schemas.microsoft.com/office/drawing/2012/chart">
                      <c:ext xmlns:c15="http://schemas.microsoft.com/office/drawing/2012/chart" uri="{02D57815-91ED-43cb-92C2-25804820EDAC}">
                        <c15:formulaRef>
                          <c15:sqref>'Data_figures+pilot'!$B$51:$C$51</c15:sqref>
                        </c15:formulaRef>
                      </c:ext>
                    </c:extLst>
                    <c:strCache>
                      <c:ptCount val="2"/>
                      <c:pt idx="0">
                        <c:v>Pilot</c:v>
                      </c:pt>
                    </c:strCache>
                  </c:strRef>
                </c:tx>
                <c:spPr>
                  <a:ln w="28575" cap="rnd">
                    <a:solidFill>
                      <a:schemeClr val="accent2"/>
                    </a:solidFill>
                    <a:prstDash val="sysDot"/>
                    <a:round/>
                  </a:ln>
                  <a:effectLst/>
                </c:spPr>
                <c:marker>
                  <c:symbol val="diamond"/>
                  <c:size val="7"/>
                  <c:spPr>
                    <a:solidFill>
                      <a:schemeClr val="accent2"/>
                    </a:solidFill>
                    <a:ln w="9525">
                      <a:solidFill>
                        <a:schemeClr val="accent2"/>
                      </a:solidFill>
                      <a:prstDash val="sysDot"/>
                    </a:ln>
                    <a:effectLst/>
                  </c:spPr>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'Data_figures+pilot'!$D$51:$N$51</c15:sqref>
                        </c15:formulaRef>
                      </c:ext>
                    </c:extLst>
                    <c:numCache>
                      <c:formatCode>General</c:formatCode>
                      <c:ptCount val="11"/>
                      <c:pt idx="0">
                        <c:v>46</c:v>
                      </c:pt>
                      <c:pt idx="1">
                        <c:v>42</c:v>
                      </c:pt>
                      <c:pt idx="2">
                        <c:v>46.5</c:v>
                      </c:pt>
                      <c:pt idx="3">
                        <c:v>51</c:v>
                      </c:pt>
                      <c:pt idx="4">
                        <c:v>58</c:v>
                      </c:pt>
                      <c:pt idx="6">
                        <c:v>29</c:v>
                      </c:pt>
                      <c:pt idx="7">
                        <c:v>72</c:v>
                      </c:pt>
                      <c:pt idx="8">
                        <c:v>57.5</c:v>
                      </c:pt>
                      <c:pt idx="9">
                        <c:v>43</c:v>
                      </c:pt>
                      <c:pt idx="10">
                        <c:v>59</c:v>
                      </c:pt>
                    </c:numCache>
                  </c:numRef>
                </c:val>
                <c:smooth val="0"/>
              </c15:ser>
            </c15:filteredLineSeries>
            <c15:filteredLineSeries>
              <c15:ser>
                <c:idx val="18"/>
                <c:order val="18"/>
                <c:tx>
                  <c:strRef>
                    <c:extLst xmlns:c15="http://schemas.microsoft.com/office/drawing/2012/chart">
                      <c:ext xmlns:c15="http://schemas.microsoft.com/office/drawing/2012/chart" uri="{02D57815-91ED-43cb-92C2-25804820EDAC}">
                        <c15:formulaRef>
                          <c15:sqref>'Data_figures+pilot'!$B$52:$C$52</c15:sqref>
                        </c15:formulaRef>
                      </c:ext>
                    </c:extLst>
                    <c:strCache>
                      <c:ptCount val="2"/>
                      <c:pt idx="0">
                        <c:v>Pilot</c:v>
                      </c:pt>
                    </c:strCache>
                  </c:strRef>
                </c:tx>
                <c:spPr>
                  <a:ln w="28575" cap="rnd">
                    <a:solidFill>
                      <a:srgbClr val="002060"/>
                    </a:solidFill>
                    <a:prstDash val="sysDot"/>
                    <a:round/>
                  </a:ln>
                  <a:effectLst/>
                </c:spPr>
                <c:marker>
                  <c:symbol val="diamond"/>
                  <c:size val="7"/>
                  <c:spPr>
                    <a:solidFill>
                      <a:srgbClr val="002060"/>
                    </a:solidFill>
                    <a:ln w="9525">
                      <a:solidFill>
                        <a:schemeClr val="accent4"/>
                      </a:solidFill>
                      <a:prstDash val="sysDot"/>
                    </a:ln>
                    <a:effectLst/>
                  </c:spPr>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'Data_figures+pilot'!$D$52:$N$52</c15:sqref>
                        </c15:formulaRef>
                      </c:ext>
                    </c:extLst>
                    <c:numCache>
                      <c:formatCode>General</c:formatCode>
                      <c:ptCount val="11"/>
                      <c:pt idx="0">
                        <c:v>69</c:v>
                      </c:pt>
                      <c:pt idx="1">
                        <c:v>62</c:v>
                      </c:pt>
                      <c:pt idx="2">
                        <c:v>75</c:v>
                      </c:pt>
                      <c:pt idx="3">
                        <c:v>88</c:v>
                      </c:pt>
                      <c:pt idx="4">
                        <c:v>80</c:v>
                      </c:pt>
                      <c:pt idx="6">
                        <c:v>83</c:v>
                      </c:pt>
                      <c:pt idx="7">
                        <c:v>86</c:v>
                      </c:pt>
                      <c:pt idx="8">
                        <c:v>85.5</c:v>
                      </c:pt>
                      <c:pt idx="9">
                        <c:v>85</c:v>
                      </c:pt>
                      <c:pt idx="10">
                        <c:v>80</c:v>
                      </c:pt>
                    </c:numCache>
                  </c:numRef>
                </c:val>
                <c:smooth val="0"/>
              </c15:ser>
            </c15:filteredLineSeries>
            <c15:filteredLineSeries>
              <c15:ser>
                <c:idx val="19"/>
                <c:order val="19"/>
                <c:tx>
                  <c:strRef>
                    <c:extLst xmlns:c15="http://schemas.microsoft.com/office/drawing/2012/chart">
                      <c:ext xmlns:c15="http://schemas.microsoft.com/office/drawing/2012/chart" uri="{02D57815-91ED-43cb-92C2-25804820EDAC}">
                        <c15:formulaRef>
                          <c15:sqref>'Data_figures+pilot'!$B$53:$C$53</c15:sqref>
                        </c15:formulaRef>
                      </c:ext>
                    </c:extLst>
                    <c:strCache>
                      <c:ptCount val="2"/>
                      <c:pt idx="0">
                        <c:v>Pilot</c:v>
                      </c:pt>
                    </c:strCache>
                  </c:strRef>
                </c:tx>
                <c:spPr>
                  <a:ln w="28575" cap="rnd">
                    <a:solidFill>
                      <a:schemeClr val="accent5"/>
                    </a:solidFill>
                    <a:prstDash val="sysDot"/>
                    <a:round/>
                  </a:ln>
                  <a:effectLst/>
                </c:spPr>
                <c:marker>
                  <c:symbol val="diamond"/>
                  <c:size val="7"/>
                  <c:spPr>
                    <a:solidFill>
                      <a:schemeClr val="accent5"/>
                    </a:solidFill>
                    <a:ln w="9525">
                      <a:solidFill>
                        <a:schemeClr val="accent5"/>
                      </a:solidFill>
                    </a:ln>
                    <a:effectLst/>
                  </c:spPr>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'Data_figures+pilot'!$D$53:$N$53</c15:sqref>
                        </c15:formulaRef>
                      </c:ext>
                    </c:extLst>
                    <c:numCache>
                      <c:formatCode>General</c:formatCode>
                      <c:ptCount val="11"/>
                      <c:pt idx="0">
                        <c:v>65</c:v>
                      </c:pt>
                      <c:pt idx="1">
                        <c:v>58</c:v>
                      </c:pt>
                      <c:pt idx="2">
                        <c:v>71</c:v>
                      </c:pt>
                      <c:pt idx="3">
                        <c:v>84</c:v>
                      </c:pt>
                      <c:pt idx="4">
                        <c:v>74</c:v>
                      </c:pt>
                      <c:pt idx="6">
                        <c:v>78</c:v>
                      </c:pt>
                      <c:pt idx="7">
                        <c:v>92</c:v>
                      </c:pt>
                      <c:pt idx="8">
                        <c:v>88</c:v>
                      </c:pt>
                      <c:pt idx="9">
                        <c:v>84</c:v>
                      </c:pt>
                      <c:pt idx="10">
                        <c:v>77</c:v>
                      </c:pt>
                    </c:numCache>
                  </c:numRef>
                </c:val>
                <c:smooth val="0"/>
              </c15:ser>
            </c15:filteredLineSeries>
            <c15:filteredLineSeries>
              <c15:ser>
                <c:idx val="20"/>
                <c:order val="20"/>
                <c:tx>
                  <c:strRef>
                    <c:extLst xmlns:c15="http://schemas.microsoft.com/office/drawing/2012/chart">
                      <c:ext xmlns:c15="http://schemas.microsoft.com/office/drawing/2012/chart" uri="{02D57815-91ED-43cb-92C2-25804820EDAC}">
                        <c15:formulaRef>
                          <c15:sqref>'Data_figures+pilot'!$B$54:$C$54</c15:sqref>
                        </c15:formulaRef>
                      </c:ext>
                    </c:extLst>
                    <c:strCache>
                      <c:ptCount val="2"/>
                      <c:pt idx="0">
                        <c:v>Pilot</c:v>
                      </c:pt>
                    </c:strCache>
                  </c:strRef>
                </c:tx>
                <c:spPr>
                  <a:ln w="28575" cap="rnd">
                    <a:solidFill>
                      <a:srgbClr val="7030A0"/>
                    </a:solidFill>
                    <a:prstDash val="sysDot"/>
                    <a:round/>
                  </a:ln>
                  <a:effectLst/>
                </c:spPr>
                <c:marker>
                  <c:symbol val="diamond"/>
                  <c:size val="7"/>
                  <c:spPr>
                    <a:solidFill>
                      <a:srgbClr val="7030A0"/>
                    </a:solidFill>
                    <a:ln w="9525">
                      <a:solidFill>
                        <a:srgbClr val="7030A0"/>
                      </a:solidFill>
                    </a:ln>
                    <a:effectLst/>
                  </c:spPr>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'Data_figures+pilot'!$D$54:$N$54</c15:sqref>
                        </c15:formulaRef>
                      </c:ext>
                    </c:extLst>
                    <c:numCache>
                      <c:formatCode>General</c:formatCode>
                      <c:ptCount val="11"/>
                      <c:pt idx="0">
                        <c:v>26</c:v>
                      </c:pt>
                      <c:pt idx="1">
                        <c:v>49</c:v>
                      </c:pt>
                      <c:pt idx="2">
                        <c:v>53.5</c:v>
                      </c:pt>
                      <c:pt idx="3">
                        <c:v>58</c:v>
                      </c:pt>
                      <c:pt idx="4">
                        <c:v>63</c:v>
                      </c:pt>
                      <c:pt idx="6">
                        <c:v>48</c:v>
                      </c:pt>
                      <c:pt idx="7">
                        <c:v>76</c:v>
                      </c:pt>
                      <c:pt idx="8">
                        <c:v>79</c:v>
                      </c:pt>
                      <c:pt idx="9">
                        <c:v>82</c:v>
                      </c:pt>
                      <c:pt idx="10">
                        <c:v>65</c:v>
                      </c:pt>
                    </c:numCache>
                  </c:numRef>
                </c:val>
                <c:smooth val="0"/>
              </c15:ser>
            </c15:filteredLineSeries>
            <c15:filteredLineSeries>
              <c15:ser>
                <c:idx val="21"/>
                <c:order val="21"/>
                <c:tx>
                  <c:strRef>
                    <c:extLst xmlns:c15="http://schemas.microsoft.com/office/drawing/2012/chart">
                      <c:ext xmlns:c15="http://schemas.microsoft.com/office/drawing/2012/chart" uri="{02D57815-91ED-43cb-92C2-25804820EDAC}">
                        <c15:formulaRef>
                          <c15:sqref>'Data_figures+pilot'!$B$55:$C$55</c15:sqref>
                        </c15:formulaRef>
                      </c:ext>
                    </c:extLst>
                    <c:strCache>
                      <c:ptCount val="2"/>
                      <c:pt idx="0">
                        <c:v>Pilot</c:v>
                      </c:pt>
                    </c:strCache>
                  </c:strRef>
                </c:tx>
                <c:spPr>
                  <a:ln w="28575" cap="rnd">
                    <a:solidFill>
                      <a:srgbClr val="C00000"/>
                    </a:solidFill>
                    <a:prstDash val="sysDot"/>
                    <a:round/>
                  </a:ln>
                  <a:effectLst/>
                </c:spPr>
                <c:marker>
                  <c:symbol val="diamond"/>
                  <c:size val="7"/>
                  <c:spPr>
                    <a:solidFill>
                      <a:srgbClr val="C00000"/>
                    </a:solidFill>
                    <a:ln w="9525">
                      <a:solidFill>
                        <a:srgbClr val="C00000"/>
                      </a:solidFill>
                    </a:ln>
                    <a:effectLst/>
                  </c:spPr>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'Data_figures+pilot'!$D$55:$N$55</c15:sqref>
                        </c15:formulaRef>
                      </c:ext>
                    </c:extLst>
                    <c:numCache>
                      <c:formatCode>General</c:formatCode>
                      <c:ptCount val="11"/>
                      <c:pt idx="0">
                        <c:v>42</c:v>
                      </c:pt>
                      <c:pt idx="1">
                        <c:v>31</c:v>
                      </c:pt>
                      <c:pt idx="2">
                        <c:v>34</c:v>
                      </c:pt>
                      <c:pt idx="3">
                        <c:v>37</c:v>
                      </c:pt>
                      <c:pt idx="4">
                        <c:v>28</c:v>
                      </c:pt>
                      <c:pt idx="6">
                        <c:v>60</c:v>
                      </c:pt>
                      <c:pt idx="7">
                        <c:v>52</c:v>
                      </c:pt>
                      <c:pt idx="8">
                        <c:v>54</c:v>
                      </c:pt>
                      <c:pt idx="9">
                        <c:v>56</c:v>
                      </c:pt>
                      <c:pt idx="10">
                        <c:v>45</c:v>
                      </c:pt>
                    </c:numCache>
                  </c:numRef>
                </c:val>
                <c:smooth val="0"/>
              </c15:ser>
            </c15:filteredLineSeries>
            <c15:filteredLineSeries>
              <c15:ser>
                <c:idx val="22"/>
                <c:order val="22"/>
                <c:tx>
                  <c:strRef>
                    <c:extLst xmlns:c15="http://schemas.microsoft.com/office/drawing/2012/chart">
                      <c:ext xmlns:c15="http://schemas.microsoft.com/office/drawing/2012/chart" uri="{02D57815-91ED-43cb-92C2-25804820EDAC}">
                        <c15:formulaRef>
                          <c15:sqref>'Data_figures+pilot'!$B$39</c15:sqref>
                        </c15:formulaRef>
                      </c:ext>
                    </c:extLst>
                    <c:strCache>
                      <c:ptCount val="1"/>
                      <c:pt idx="0">
                        <c:v>Intervention</c:v>
                      </c:pt>
                    </c:strCache>
                  </c:strRef>
                </c:tx>
                <c:spPr>
                  <a:ln w="28575" cap="rnd">
                    <a:solidFill>
                      <a:schemeClr val="tx2"/>
                    </a:solidFill>
                    <a:round/>
                  </a:ln>
                  <a:effectLst/>
                </c:spPr>
                <c:marker>
                  <c:symbol val="none"/>
                </c:marker>
                <c:val>
                  <c:numRef>
                    <c:extLst xmlns:c15="http://schemas.microsoft.com/office/drawing/2012/chart">
                      <c:ext xmlns:c15="http://schemas.microsoft.com/office/drawing/2012/chart" uri="{02D57815-91ED-43cb-92C2-25804820EDAC}">
                        <c15:formulaRef>
                          <c15:sqref>'Data_figures+pilot'!$D$39:$N$39</c15:sqref>
                        </c15:formulaRef>
                      </c:ext>
                    </c:extLst>
                    <c:numCache>
                      <c:formatCode>General</c:formatCode>
                      <c:ptCount val="11"/>
                      <c:pt idx="0">
                        <c:v>34</c:v>
                      </c:pt>
                      <c:pt idx="1">
                        <c:v>19</c:v>
                      </c:pt>
                      <c:pt idx="2" formatCode="0">
                        <c:v>18.25</c:v>
                      </c:pt>
                      <c:pt idx="3">
                        <c:v>16</c:v>
                      </c:pt>
                      <c:pt idx="4">
                        <c:v>44</c:v>
                      </c:pt>
                      <c:pt idx="6">
                        <c:v>96</c:v>
                      </c:pt>
                      <c:pt idx="7">
                        <c:v>87</c:v>
                      </c:pt>
                      <c:pt idx="8">
                        <c:v>82.5</c:v>
                      </c:pt>
                      <c:pt idx="9">
                        <c:v>78</c:v>
                      </c:pt>
                      <c:pt idx="10">
                        <c:v>92</c:v>
                      </c:pt>
                    </c:numCache>
                  </c:numRef>
                </c:val>
                <c:smooth val="0"/>
              </c15:ser>
            </c15:filteredLineSeries>
            <c15:filteredLineSeries>
              <c15:ser>
                <c:idx val="23"/>
                <c:order val="23"/>
                <c:tx>
                  <c:strRef>
                    <c:extLst xmlns:c15="http://schemas.microsoft.com/office/drawing/2012/chart">
                      <c:ext xmlns:c15="http://schemas.microsoft.com/office/drawing/2012/chart" uri="{02D57815-91ED-43cb-92C2-25804820EDAC}">
                        <c15:formulaRef>
                          <c15:sqref>'Data_figures+pilot'!$B$47</c15:sqref>
                        </c15:formulaRef>
                      </c:ext>
                    </c:extLst>
                    <c:strCache>
                      <c:ptCount val="1"/>
                      <c:pt idx="0">
                        <c:v>Control</c:v>
                      </c:pt>
                    </c:strCache>
                  </c:strRef>
                </c:tx>
                <c:spPr>
                  <a:ln w="28575" cap="rnd">
                    <a:solidFill>
                      <a:schemeClr val="tx2"/>
                    </a:solidFill>
                    <a:prstDash val="sysDash"/>
                    <a:round/>
                  </a:ln>
                  <a:effectLst/>
                </c:spPr>
                <c:marker>
                  <c:symbol val="none"/>
                </c:marker>
                <c:val>
                  <c:numRef>
                    <c:extLst xmlns:c15="http://schemas.microsoft.com/office/drawing/2012/chart">
                      <c:ext xmlns:c15="http://schemas.microsoft.com/office/drawing/2012/chart" uri="{02D57815-91ED-43cb-92C2-25804820EDAC}">
                        <c15:formulaRef>
                          <c15:sqref>'Data_figures+pilot'!$D$47:$N$47</c15:sqref>
                        </c15:formulaRef>
                      </c:ext>
                    </c:extLst>
                    <c:numCache>
                      <c:formatCode>General</c:formatCode>
                      <c:ptCount val="11"/>
                      <c:pt idx="0">
                        <c:v>5</c:v>
                      </c:pt>
                      <c:pt idx="1">
                        <c:v>1</c:v>
                      </c:pt>
                      <c:pt idx="2">
                        <c:v>5</c:v>
                      </c:pt>
                      <c:pt idx="3">
                        <c:v>9</c:v>
                      </c:pt>
                      <c:pt idx="4">
                        <c:v>24</c:v>
                      </c:pt>
                      <c:pt idx="6">
                        <c:v>88</c:v>
                      </c:pt>
                      <c:pt idx="7">
                        <c:v>89</c:v>
                      </c:pt>
                      <c:pt idx="8">
                        <c:v>89.5</c:v>
                      </c:pt>
                      <c:pt idx="9">
                        <c:v>90</c:v>
                      </c:pt>
                      <c:pt idx="10">
                        <c:v>94</c:v>
                      </c:pt>
                    </c:numCache>
                  </c:numRef>
                </c:val>
                <c:smooth val="0"/>
              </c15:ser>
            </c15:filteredLineSeries>
            <c15:filteredLineSeries>
              <c15:ser>
                <c:idx val="24"/>
                <c:order val="24"/>
                <c:tx>
                  <c:strRef>
                    <c:extLst xmlns:c15="http://schemas.microsoft.com/office/drawing/2012/chart">
                      <c:ext xmlns:c15="http://schemas.microsoft.com/office/drawing/2012/chart" uri="{02D57815-91ED-43cb-92C2-25804820EDAC}">
                        <c15:formulaRef>
                          <c15:sqref>'Data_figures+pilot'!$B$56</c15:sqref>
                        </c15:formulaRef>
                      </c:ext>
                    </c:extLst>
                    <c:strCache>
                      <c:ptCount val="1"/>
                      <c:pt idx="0">
                        <c:v>Pilot</c:v>
                      </c:pt>
                    </c:strCache>
                  </c:strRef>
                </c:tx>
                <c:spPr>
                  <a:ln w="28575" cap="rnd">
                    <a:solidFill>
                      <a:schemeClr val="tx2"/>
                    </a:solidFill>
                    <a:prstDash val="sysDot"/>
                    <a:round/>
                  </a:ln>
                  <a:effectLst/>
                </c:spPr>
                <c:marker>
                  <c:symbol val="diamond"/>
                  <c:size val="8"/>
                  <c:spPr>
                    <a:solidFill>
                      <a:schemeClr val="tx2"/>
                    </a:solidFill>
                    <a:ln w="9525">
                      <a:solidFill>
                        <a:schemeClr val="tx2"/>
                      </a:solidFill>
                      <a:prstDash val="sysDot"/>
                    </a:ln>
                    <a:effectLst/>
                  </c:spPr>
                </c:marker>
                <c:val>
                  <c:numRef>
                    <c:extLst xmlns:c15="http://schemas.microsoft.com/office/drawing/2012/chart">
                      <c:ext xmlns:c15="http://schemas.microsoft.com/office/drawing/2012/chart" uri="{02D57815-91ED-43cb-92C2-25804820EDAC}">
                        <c15:formulaRef>
                          <c15:sqref>'Data_figures+pilot'!$D$56:$N$56</c15:sqref>
                        </c15:formulaRef>
                      </c:ext>
                    </c:extLst>
                    <c:numCache>
                      <c:formatCode>General</c:formatCode>
                      <c:ptCount val="11"/>
                      <c:pt idx="0">
                        <c:v>10</c:v>
                      </c:pt>
                      <c:pt idx="1">
                        <c:v>10</c:v>
                      </c:pt>
                      <c:pt idx="2">
                        <c:v>10</c:v>
                      </c:pt>
                      <c:pt idx="3">
                        <c:v>10</c:v>
                      </c:pt>
                      <c:pt idx="4">
                        <c:v>10</c:v>
                      </c:pt>
                      <c:pt idx="6">
                        <c:v>80</c:v>
                      </c:pt>
                      <c:pt idx="7">
                        <c:v>80</c:v>
                      </c:pt>
                      <c:pt idx="8">
                        <c:v>79</c:v>
                      </c:pt>
                      <c:pt idx="9">
                        <c:v>78</c:v>
                      </c:pt>
                      <c:pt idx="10">
                        <c:v>80</c:v>
                      </c:pt>
                    </c:numCache>
                  </c:numRef>
                </c:val>
                <c:smooth val="0"/>
              </c15:ser>
            </c15:filteredLineSeries>
            <c15:filteredLineSeries>
              <c15:ser>
                <c:idx val="25"/>
                <c:order val="25"/>
                <c:tx>
                  <c:strRef>
                    <c:extLst xmlns:c15="http://schemas.microsoft.com/office/drawing/2012/chart">
                      <c:ext xmlns:c15="http://schemas.microsoft.com/office/drawing/2012/chart" uri="{02D57815-91ED-43cb-92C2-25804820EDAC}">
                        <c15:formulaRef>
                          <c15:sqref>'Data_figures+pilot'!$B$57</c15:sqref>
                        </c15:formulaRef>
                      </c:ext>
                    </c:extLst>
                    <c:strCache>
                      <c:ptCount val="1"/>
                      <c:pt idx="0">
                        <c:v>2014 baseline from pilot</c:v>
                      </c:pt>
                    </c:strCache>
                  </c:strRef>
                </c:tx>
                <c:spPr>
                  <a:ln w="28575" cap="rnd">
                    <a:noFill/>
                    <a:round/>
                  </a:ln>
                  <a:effectLst/>
                </c:spPr>
                <c:marker>
                  <c:symbol val="diamond"/>
                  <c:size val="9"/>
                  <c:spPr>
                    <a:solidFill>
                      <a:schemeClr val="accent2">
                        <a:lumMod val="60000"/>
                        <a:lumOff val="40000"/>
                      </a:schemeClr>
                    </a:solidFill>
                    <a:ln w="9525">
                      <a:solidFill>
                        <a:schemeClr val="accent2">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0"/>
                  <c:showCatName val="0"/>
                  <c:showSerName val="1"/>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xmlns:c15="http://schemas.microsoft.com/office/drawing/2012/chart">
                      <c:ext xmlns:c15="http://schemas.microsoft.com/office/drawing/2012/chart" uri="{02D57815-91ED-43cb-92C2-25804820EDAC}">
                        <c15:formulaRef>
                          <c15:sqref>'Data_figures+pilot'!$D$57:$N$57</c15:sqref>
                        </c15:formulaRef>
                      </c:ext>
                    </c:extLst>
                    <c:numCache>
                      <c:formatCode>General</c:formatCode>
                      <c:ptCount val="11"/>
                      <c:pt idx="0" formatCode="_(* #,##0_);_(* \(#,##0\);_(* &quot;-&quot;??_);_(@_)">
                        <c:v>67.857780000000005</c:v>
                      </c:pt>
                      <c:pt idx="6" formatCode="_(* #,##0_);_(* \(#,##0\);_(* &quot;-&quot;??_);_(@_)">
                        <c:v>58.471789999999999</c:v>
                      </c:pt>
                    </c:numCache>
                  </c:numRef>
                </c:val>
                <c:smooth val="0"/>
              </c15:ser>
            </c15:filteredLineSeries>
            <c15:filteredLineSeries>
              <c15:ser>
                <c:idx val="27"/>
                <c:order val="27"/>
                <c:tx>
                  <c:strRef>
                    <c:extLst xmlns:c15="http://schemas.microsoft.com/office/drawing/2012/chart">
                      <c:ext xmlns:c15="http://schemas.microsoft.com/office/drawing/2012/chart" uri="{02D57815-91ED-43cb-92C2-25804820EDAC}">
                        <c15:formulaRef>
                          <c15:sqref>'Data_figures+pilot'!$B$59</c15:sqref>
                        </c15:formulaRef>
                      </c:ext>
                    </c:extLst>
                    <c:strCache>
                      <c:ptCount val="1"/>
                      <c:pt idx="0">
                        <c:v>2014 baseline from pilot</c:v>
                      </c:pt>
                    </c:strCache>
                  </c:strRef>
                </c:tx>
                <c:spPr>
                  <a:ln w="28575" cap="rnd">
                    <a:noFill/>
                    <a:round/>
                  </a:ln>
                  <a:effectLst/>
                </c:spPr>
                <c:marker>
                  <c:symbol val="diamond"/>
                  <c:size val="9"/>
                  <c:spPr>
                    <a:solidFill>
                      <a:schemeClr val="accent5">
                        <a:lumMod val="60000"/>
                        <a:lumOff val="40000"/>
                      </a:schemeClr>
                    </a:solidFill>
                    <a:ln w="9525">
                      <a:solidFill>
                        <a:schemeClr val="accent5"/>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0"/>
                  <c:showCatName val="0"/>
                  <c:showSerName val="1"/>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xmlns:c15="http://schemas.microsoft.com/office/drawing/2012/chart">
                      <c:ext xmlns:c15="http://schemas.microsoft.com/office/drawing/2012/chart" uri="{02D57815-91ED-43cb-92C2-25804820EDAC}">
                        <c15:formulaRef>
                          <c15:sqref>'Data_figures+pilot'!$D$59:$N$59</c15:sqref>
                        </c15:formulaRef>
                      </c:ext>
                    </c:extLst>
                    <c:numCache>
                      <c:formatCode>General</c:formatCode>
                      <c:ptCount val="11"/>
                      <c:pt idx="0" formatCode="_(* #,##0_);_(* \(#,##0\);_(* &quot;-&quot;??_);_(@_)">
                        <c:v>66.222219999999993</c:v>
                      </c:pt>
                      <c:pt idx="6" formatCode="_(* #,##0_);_(* \(#,##0\);_(* &quot;-&quot;??_);_(@_)">
                        <c:v>61.153849999999998</c:v>
                      </c:pt>
                    </c:numCache>
                  </c:numRef>
                </c:val>
                <c:smooth val="0"/>
              </c15:ser>
            </c15:filteredLineSeries>
          </c:ext>
        </c:extLst>
      </c:lineChart>
      <c:catAx>
        <c:axId val="768809160"/>
        <c:scaling>
          <c:orientation val="minMax"/>
        </c:scaling>
        <c:delete val="0"/>
        <c:axPos val="b"/>
        <c:numFmt formatCode="[$-409]mmm\-yy;@"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768862864"/>
        <c:crossesAt val="0"/>
        <c:auto val="0"/>
        <c:lblAlgn val="ctr"/>
        <c:lblOffset val="100"/>
        <c:noMultiLvlLbl val="1"/>
      </c:catAx>
      <c:valAx>
        <c:axId val="768862864"/>
        <c:scaling>
          <c:orientation val="minMax"/>
          <c:max val="100"/>
        </c:scaling>
        <c:delete val="0"/>
        <c:axPos val="l"/>
        <c:majorGridlines>
          <c:spPr>
            <a:ln w="9525" cap="flat" cmpd="sng" algn="ctr">
              <a:solidFill>
                <a:schemeClr val="bg1">
                  <a:lumMod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b="1"/>
                  <a:t>Average score</a:t>
                </a:r>
                <a:r>
                  <a:rPr lang="en-US" b="1" baseline="0"/>
                  <a:t> (percent of possible points)</a:t>
                </a:r>
              </a:p>
            </c:rich>
          </c:tx>
          <c:layout/>
          <c:overlay val="0"/>
          <c:spPr>
            <a:noFill/>
            <a:ln>
              <a:noFill/>
            </a:ln>
            <a:effectLst/>
          </c:spPr>
          <c:txPr>
            <a:bodyPr rot="-5400000" spcFirstLastPara="1" vertOverflow="ellipsis" vert="horz" wrap="square" anchor="ctr" anchorCtr="1"/>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768809160"/>
        <c:crosses val="autoZero"/>
        <c:crossBetween val="midCat"/>
        <c:majorUnit val="20"/>
      </c:valAx>
      <c:valAx>
        <c:axId val="768864432"/>
        <c:scaling>
          <c:orientation val="minMax"/>
          <c:max val="10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768865216"/>
        <c:crosses val="max"/>
        <c:crossBetween val="between"/>
        <c:majorUnit val="20"/>
      </c:valAx>
      <c:catAx>
        <c:axId val="768865216"/>
        <c:scaling>
          <c:orientation val="minMax"/>
        </c:scaling>
        <c:delete val="1"/>
        <c:axPos val="b"/>
        <c:numFmt formatCode="General" sourceLinked="1"/>
        <c:majorTickMark val="out"/>
        <c:minorTickMark val="none"/>
        <c:tickLblPos val="nextTo"/>
        <c:crossAx val="768864432"/>
        <c:crosses val="autoZero"/>
        <c:auto val="1"/>
        <c:lblAlgn val="ctr"/>
        <c:lblOffset val="100"/>
        <c:noMultiLvlLbl val="0"/>
      </c:catAx>
      <c:spPr>
        <a:noFill/>
        <a:ln>
          <a:noFill/>
        </a:ln>
        <a:effectLst/>
      </c:spPr>
    </c:plotArea>
    <c:legend>
      <c:legendPos val="t"/>
      <c:legendEntry>
        <c:idx val="0"/>
        <c:delete val="1"/>
      </c:legendEntry>
      <c:legendEntry>
        <c:idx val="3"/>
        <c:delete val="1"/>
      </c:legendEntry>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02760766015354E-2"/>
          <c:y val="5.4466945310745821E-2"/>
          <c:w val="0.8987734914988752"/>
          <c:h val="0.8522942020956189"/>
        </c:manualLayout>
      </c:layout>
      <c:barChart>
        <c:barDir val="col"/>
        <c:grouping val="clustered"/>
        <c:varyColors val="0"/>
        <c:ser>
          <c:idx val="17"/>
          <c:order val="14"/>
          <c:tx>
            <c:strRef>
              <c:f>'Data_figures+pilot'!$B$48:$C$48</c:f>
              <c:strCache>
                <c:ptCount val="2"/>
                <c:pt idx="0">
                  <c:v>End of school year</c:v>
                </c:pt>
              </c:strCache>
            </c:strRef>
          </c:tx>
          <c:spPr>
            <a:solidFill>
              <a:schemeClr val="bg1">
                <a:lumMod val="95000"/>
              </a:schemeClr>
            </a:solidFill>
            <a:ln>
              <a:noFill/>
              <a:prstDash val="sysDash"/>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inBase"/>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'Data_figures+pilot'!$D$31:$N$31</c:f>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f>'Data_figures+pilot'!$D$48:$N$48</c:f>
              <c:numCache>
                <c:formatCode>General</c:formatCode>
                <c:ptCount val="11"/>
                <c:pt idx="2">
                  <c:v>100</c:v>
                </c:pt>
                <c:pt idx="8">
                  <c:v>100</c:v>
                </c:pt>
              </c:numCache>
            </c:numRef>
          </c:val>
        </c:ser>
        <c:dLbls>
          <c:showLegendKey val="0"/>
          <c:showVal val="0"/>
          <c:showCatName val="0"/>
          <c:showSerName val="0"/>
          <c:showPercent val="0"/>
          <c:showBubbleSize val="0"/>
        </c:dLbls>
        <c:gapWidth val="500"/>
        <c:axId val="404928488"/>
        <c:axId val="404927704"/>
      </c:barChart>
      <c:lineChart>
        <c:grouping val="standard"/>
        <c:varyColors val="0"/>
        <c:ser>
          <c:idx val="2"/>
          <c:order val="2"/>
          <c:tx>
            <c:strRef>
              <c:f>'Data_figures+pilot'!$B$34:$C$34</c:f>
              <c:strCache>
                <c:ptCount val="2"/>
                <c:pt idx="0">
                  <c:v>Intervention</c:v>
                </c:pt>
              </c:strCache>
              <c:extLst xmlns:c15="http://schemas.microsoft.com/office/drawing/2012/chart"/>
            </c:strRef>
          </c:tx>
          <c:spPr>
            <a:ln w="28575" cap="rnd">
              <a:solidFill>
                <a:schemeClr val="accent2"/>
              </a:solidFill>
              <a:round/>
            </a:ln>
            <a:effectLst/>
          </c:spPr>
          <c:marker>
            <c:symbol val="none"/>
          </c:marker>
          <c:cat>
            <c:strRef>
              <c:f>'Data_figures+pilot'!$D$31:$N$31</c:f>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extLst xmlns:c15="http://schemas.microsoft.com/office/drawing/2012/chart"/>
            </c:strRef>
          </c:cat>
          <c:val>
            <c:numRef>
              <c:f>'Data_figures+pilot'!$D$34:$N$34</c:f>
              <c:numCache>
                <c:formatCode>General</c:formatCode>
                <c:ptCount val="11"/>
                <c:pt idx="0">
                  <c:v>50</c:v>
                </c:pt>
                <c:pt idx="1">
                  <c:v>44</c:v>
                </c:pt>
                <c:pt idx="2" formatCode="0">
                  <c:v>44.25</c:v>
                </c:pt>
                <c:pt idx="3">
                  <c:v>45</c:v>
                </c:pt>
                <c:pt idx="4">
                  <c:v>56</c:v>
                </c:pt>
                <c:pt idx="6">
                  <c:v>70</c:v>
                </c:pt>
                <c:pt idx="7">
                  <c:v>64</c:v>
                </c:pt>
                <c:pt idx="8">
                  <c:v>60.5</c:v>
                </c:pt>
                <c:pt idx="9">
                  <c:v>57</c:v>
                </c:pt>
                <c:pt idx="10">
                  <c:v>61</c:v>
                </c:pt>
              </c:numCache>
              <c:extLst xmlns:c15="http://schemas.microsoft.com/office/drawing/2012/chart"/>
            </c:numRef>
          </c:val>
          <c:smooth val="0"/>
        </c:ser>
        <c:ser>
          <c:idx val="12"/>
          <c:order val="9"/>
          <c:tx>
            <c:strRef>
              <c:f>'Data_figures+pilot'!$B$42:$C$42</c:f>
              <c:strCache>
                <c:ptCount val="2"/>
                <c:pt idx="0">
                  <c:v>Control</c:v>
                </c:pt>
              </c:strCache>
              <c:extLst xmlns:c15="http://schemas.microsoft.com/office/drawing/2012/chart"/>
            </c:strRef>
          </c:tx>
          <c:spPr>
            <a:ln w="28575" cap="rnd">
              <a:solidFill>
                <a:schemeClr val="accent2"/>
              </a:solidFill>
              <a:prstDash val="sysDash"/>
              <a:round/>
            </a:ln>
            <a:effectLst/>
          </c:spPr>
          <c:marker>
            <c:symbol val="none"/>
          </c:marker>
          <c:cat>
            <c:strRef>
              <c:f>'Data_figures+pilot'!$D$31:$N$31</c:f>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extLst xmlns:c15="http://schemas.microsoft.com/office/drawing/2012/chart"/>
            </c:strRef>
          </c:cat>
          <c:val>
            <c:numRef>
              <c:f>'Data_figures+pilot'!$D$42:$N$42</c:f>
              <c:numCache>
                <c:formatCode>General</c:formatCode>
                <c:ptCount val="11"/>
                <c:pt idx="0">
                  <c:v>41</c:v>
                </c:pt>
                <c:pt idx="1">
                  <c:v>30</c:v>
                </c:pt>
                <c:pt idx="2">
                  <c:v>30</c:v>
                </c:pt>
                <c:pt idx="3">
                  <c:v>30</c:v>
                </c:pt>
                <c:pt idx="4">
                  <c:v>45</c:v>
                </c:pt>
                <c:pt idx="6">
                  <c:v>49</c:v>
                </c:pt>
                <c:pt idx="7">
                  <c:v>59</c:v>
                </c:pt>
                <c:pt idx="8">
                  <c:v>51.5</c:v>
                </c:pt>
                <c:pt idx="9">
                  <c:v>44</c:v>
                </c:pt>
                <c:pt idx="10">
                  <c:v>41</c:v>
                </c:pt>
              </c:numCache>
              <c:extLst xmlns:c15="http://schemas.microsoft.com/office/drawing/2012/chart"/>
            </c:numRef>
          </c:val>
          <c:smooth val="0"/>
        </c:ser>
        <c:dLbls>
          <c:showLegendKey val="0"/>
          <c:showVal val="0"/>
          <c:showCatName val="0"/>
          <c:showSerName val="0"/>
          <c:showPercent val="0"/>
          <c:showBubbleSize val="0"/>
        </c:dLbls>
        <c:marker val="1"/>
        <c:smooth val="0"/>
        <c:axId val="404926920"/>
        <c:axId val="404927312"/>
        <c:extLst>
          <c:ext xmlns:c15="http://schemas.microsoft.com/office/drawing/2012/chart" uri="{02D57815-91ED-43cb-92C2-25804820EDAC}">
            <c15:filteredLineSeries>
              <c15:ser>
                <c:idx val="0"/>
                <c:order val="0"/>
                <c:tx>
                  <c:strRef>
                    <c:extLst>
                      <c:ext uri="{02D57815-91ED-43cb-92C2-25804820EDAC}">
                        <c15:formulaRef>
                          <c15:sqref>'Data_figures+pilot'!$B$32:$C$32</c15:sqref>
                        </c15:formulaRef>
                      </c:ext>
                    </c:extLst>
                    <c:strCache>
                      <c:ptCount val="2"/>
                      <c:pt idx="0">
                        <c:v>Intervention </c:v>
                      </c:pt>
                    </c:strCache>
                  </c:strRef>
                </c:tx>
                <c:spPr>
                  <a:ln w="28575" cap="rnd">
                    <a:solidFill>
                      <a:schemeClr val="bg1"/>
                    </a:solidFill>
                    <a:round/>
                  </a:ln>
                  <a:effectLst/>
                </c:spPr>
                <c:marker>
                  <c:symbol val="none"/>
                </c:marker>
                <c:cat>
                  <c:strRef>
                    <c:extLst>
                      <c:ex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c:ext uri="{02D57815-91ED-43cb-92C2-25804820EDAC}">
                        <c15:formulaRef>
                          <c15:sqref>'Data_figures+pilot'!$D$32:$N$32</c15:sqref>
                        </c15:formulaRef>
                      </c:ext>
                    </c:extLst>
                    <c:numCache>
                      <c:formatCode>General</c:formatCode>
                      <c:ptCount val="11"/>
                    </c:numCache>
                  </c:numRef>
                </c:val>
                <c:smooth val="0"/>
              </c15:ser>
            </c15:filteredLineSeries>
            <c15:filteredLineSeries>
              <c15:ser>
                <c:idx val="1"/>
                <c:order val="1"/>
                <c:tx>
                  <c:strRef>
                    <c:extLst xmlns:c15="http://schemas.microsoft.com/office/drawing/2012/chart">
                      <c:ext xmlns:c15="http://schemas.microsoft.com/office/drawing/2012/chart" uri="{02D57815-91ED-43cb-92C2-25804820EDAC}">
                        <c15:formulaRef>
                          <c15:sqref>'Data_figures+pilot'!$B$33:$C$33</c15:sqref>
                        </c15:formulaRef>
                      </c:ext>
                    </c:extLst>
                    <c:strCache>
                      <c:ptCount val="2"/>
                      <c:pt idx="0">
                        <c:v>Intervention</c:v>
                      </c:pt>
                    </c:strCache>
                  </c:strRef>
                </c:tx>
                <c:spPr>
                  <a:ln w="28575" cap="rnd">
                    <a:solidFill>
                      <a:schemeClr val="accent6"/>
                    </a:solidFill>
                    <a:round/>
                  </a:ln>
                  <a:effectLst/>
                </c:spPr>
                <c:marker>
                  <c:symbol val="none"/>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'Data_figures+pilot'!$D$33:$N$33</c15:sqref>
                        </c15:formulaRef>
                      </c:ext>
                    </c:extLst>
                    <c:numCache>
                      <c:formatCode>General</c:formatCode>
                      <c:ptCount val="11"/>
                      <c:pt idx="0">
                        <c:v>68</c:v>
                      </c:pt>
                      <c:pt idx="1">
                        <c:v>73</c:v>
                      </c:pt>
                      <c:pt idx="2" formatCode="0">
                        <c:v>72.25</c:v>
                      </c:pt>
                      <c:pt idx="3">
                        <c:v>70</c:v>
                      </c:pt>
                      <c:pt idx="4">
                        <c:v>71</c:v>
                      </c:pt>
                      <c:pt idx="6">
                        <c:v>99</c:v>
                      </c:pt>
                      <c:pt idx="7">
                        <c:v>92</c:v>
                      </c:pt>
                      <c:pt idx="8">
                        <c:v>93</c:v>
                      </c:pt>
                      <c:pt idx="9">
                        <c:v>94</c:v>
                      </c:pt>
                      <c:pt idx="10">
                        <c:v>95</c:v>
                      </c:pt>
                    </c:numCache>
                  </c:numRef>
                </c:val>
                <c:smooth val="0"/>
              </c15:ser>
            </c15:filteredLineSeries>
            <c15:filteredLineSeries>
              <c15:ser>
                <c:idx val="3"/>
                <c:order val="3"/>
                <c:tx>
                  <c:strRef>
                    <c:extLst xmlns:c15="http://schemas.microsoft.com/office/drawing/2012/chart">
                      <c:ext xmlns:c15="http://schemas.microsoft.com/office/drawing/2012/chart" uri="{02D57815-91ED-43cb-92C2-25804820EDAC}">
                        <c15:formulaRef>
                          <c15:sqref>'Data_figures+pilot'!$B$35:$C$35</c15:sqref>
                        </c15:formulaRef>
                      </c:ext>
                    </c:extLst>
                    <c:strCache>
                      <c:ptCount val="2"/>
                      <c:pt idx="0">
                        <c:v>Intervention</c:v>
                      </c:pt>
                    </c:strCache>
                  </c:strRef>
                </c:tx>
                <c:spPr>
                  <a:ln w="28575" cap="rnd">
                    <a:solidFill>
                      <a:schemeClr val="accent4"/>
                    </a:solidFill>
                    <a:round/>
                  </a:ln>
                  <a:effectLst/>
                </c:spPr>
                <c:marker>
                  <c:symbol val="none"/>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'Data_figures+pilot'!$D$35:$N$35</c15:sqref>
                        </c15:formulaRef>
                      </c:ext>
                    </c:extLst>
                    <c:numCache>
                      <c:formatCode>General</c:formatCode>
                      <c:ptCount val="11"/>
                      <c:pt idx="0">
                        <c:v>76</c:v>
                      </c:pt>
                      <c:pt idx="1">
                        <c:v>80</c:v>
                      </c:pt>
                      <c:pt idx="2" formatCode="0">
                        <c:v>81</c:v>
                      </c:pt>
                      <c:pt idx="3">
                        <c:v>84</c:v>
                      </c:pt>
                      <c:pt idx="4">
                        <c:v>86</c:v>
                      </c:pt>
                      <c:pt idx="6">
                        <c:v>92</c:v>
                      </c:pt>
                      <c:pt idx="7">
                        <c:v>92</c:v>
                      </c:pt>
                      <c:pt idx="8">
                        <c:v>88</c:v>
                      </c:pt>
                      <c:pt idx="9">
                        <c:v>84</c:v>
                      </c:pt>
                      <c:pt idx="10">
                        <c:v>87</c:v>
                      </c:pt>
                    </c:numCache>
                  </c:numRef>
                </c:val>
                <c:smooth val="0"/>
              </c15:ser>
            </c15:filteredLineSeries>
            <c15:filteredLineSeries>
              <c15:ser>
                <c:idx val="4"/>
                <c:order val="4"/>
                <c:tx>
                  <c:strRef>
                    <c:extLst xmlns:c15="http://schemas.microsoft.com/office/drawing/2012/chart">
                      <c:ext xmlns:c15="http://schemas.microsoft.com/office/drawing/2012/chart" uri="{02D57815-91ED-43cb-92C2-25804820EDAC}">
                        <c15:formulaRef>
                          <c15:sqref>'Data_figures+pilot'!$B$36:$C$36</c15:sqref>
                        </c15:formulaRef>
                      </c:ext>
                    </c:extLst>
                    <c:strCache>
                      <c:ptCount val="2"/>
                      <c:pt idx="0">
                        <c:v>Intervention</c:v>
                      </c:pt>
                    </c:strCache>
                  </c:strRef>
                </c:tx>
                <c:spPr>
                  <a:ln w="28575" cap="rnd">
                    <a:solidFill>
                      <a:srgbClr val="0070C0"/>
                    </a:solidFill>
                    <a:round/>
                  </a:ln>
                  <a:effectLst/>
                </c:spPr>
                <c:marker>
                  <c:symbol val="none"/>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'Data_figures+pilot'!$D$36:$N$36</c15:sqref>
                        </c15:formulaRef>
                      </c:ext>
                    </c:extLst>
                    <c:numCache>
                      <c:formatCode>General</c:formatCode>
                      <c:ptCount val="11"/>
                      <c:pt idx="0">
                        <c:v>74</c:v>
                      </c:pt>
                      <c:pt idx="1">
                        <c:v>78</c:v>
                      </c:pt>
                      <c:pt idx="2" formatCode="0">
                        <c:v>79.5</c:v>
                      </c:pt>
                      <c:pt idx="3">
                        <c:v>84</c:v>
                      </c:pt>
                      <c:pt idx="4">
                        <c:v>85</c:v>
                      </c:pt>
                      <c:pt idx="6">
                        <c:v>90</c:v>
                      </c:pt>
                      <c:pt idx="7">
                        <c:v>96</c:v>
                      </c:pt>
                      <c:pt idx="8">
                        <c:v>93.5</c:v>
                      </c:pt>
                      <c:pt idx="9">
                        <c:v>91</c:v>
                      </c:pt>
                      <c:pt idx="10">
                        <c:v>91</c:v>
                      </c:pt>
                    </c:numCache>
                  </c:numRef>
                </c:val>
                <c:smooth val="0"/>
              </c15:ser>
            </c15:filteredLineSeries>
            <c15:filteredLineSeries>
              <c15:ser>
                <c:idx val="5"/>
                <c:order val="5"/>
                <c:tx>
                  <c:strRef>
                    <c:extLst xmlns:c15="http://schemas.microsoft.com/office/drawing/2012/chart">
                      <c:ext xmlns:c15="http://schemas.microsoft.com/office/drawing/2012/chart" uri="{02D57815-91ED-43cb-92C2-25804820EDAC}">
                        <c15:formulaRef>
                          <c15:sqref>'Data_figures+pilot'!$B$37:$C$37</c15:sqref>
                        </c15:formulaRef>
                      </c:ext>
                    </c:extLst>
                    <c:strCache>
                      <c:ptCount val="2"/>
                      <c:pt idx="0">
                        <c:v>Intervention</c:v>
                      </c:pt>
                    </c:strCache>
                  </c:strRef>
                </c:tx>
                <c:spPr>
                  <a:ln w="28575" cap="rnd">
                    <a:solidFill>
                      <a:srgbClr val="7030A0"/>
                    </a:solidFill>
                    <a:round/>
                  </a:ln>
                  <a:effectLst/>
                </c:spPr>
                <c:marker>
                  <c:symbol val="none"/>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'Data_figures+pilot'!$D$37:$N$37</c15:sqref>
                        </c15:formulaRef>
                      </c:ext>
                    </c:extLst>
                    <c:numCache>
                      <c:formatCode>General</c:formatCode>
                      <c:ptCount val="11"/>
                      <c:pt idx="0">
                        <c:v>60</c:v>
                      </c:pt>
                      <c:pt idx="1">
                        <c:v>69</c:v>
                      </c:pt>
                      <c:pt idx="2" formatCode="0">
                        <c:v>64</c:v>
                      </c:pt>
                      <c:pt idx="3">
                        <c:v>49</c:v>
                      </c:pt>
                      <c:pt idx="4">
                        <c:v>59</c:v>
                      </c:pt>
                      <c:pt idx="6">
                        <c:v>83</c:v>
                      </c:pt>
                      <c:pt idx="7">
                        <c:v>81</c:v>
                      </c:pt>
                      <c:pt idx="8">
                        <c:v>81</c:v>
                      </c:pt>
                      <c:pt idx="9">
                        <c:v>81</c:v>
                      </c:pt>
                      <c:pt idx="10">
                        <c:v>80</c:v>
                      </c:pt>
                    </c:numCache>
                  </c:numRef>
                </c:val>
                <c:smooth val="0"/>
              </c15:ser>
            </c15:filteredLineSeries>
            <c15:filteredLineSeries>
              <c15:ser>
                <c:idx val="6"/>
                <c:order val="6"/>
                <c:tx>
                  <c:strRef>
                    <c:extLst xmlns:c15="http://schemas.microsoft.com/office/drawing/2012/chart">
                      <c:ext xmlns:c15="http://schemas.microsoft.com/office/drawing/2012/chart" uri="{02D57815-91ED-43cb-92C2-25804820EDAC}">
                        <c15:formulaRef>
                          <c15:sqref>'Data_figures+pilot'!$B$38:$C$38</c15:sqref>
                        </c15:formulaRef>
                      </c:ext>
                    </c:extLst>
                    <c:strCache>
                      <c:ptCount val="2"/>
                      <c:pt idx="0">
                        <c:v>Intervention</c:v>
                      </c:pt>
                    </c:strCache>
                  </c:strRef>
                </c:tx>
                <c:spPr>
                  <a:ln w="28575" cap="rnd">
                    <a:solidFill>
                      <a:srgbClr val="C00000"/>
                    </a:solidFill>
                    <a:round/>
                  </a:ln>
                  <a:effectLst/>
                </c:spPr>
                <c:marker>
                  <c:symbol val="none"/>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'Data_figures+pilot'!$D$38:$N$38</c15:sqref>
                        </c15:formulaRef>
                      </c:ext>
                    </c:extLst>
                    <c:numCache>
                      <c:formatCode>General</c:formatCode>
                      <c:ptCount val="11"/>
                      <c:pt idx="0">
                        <c:v>76</c:v>
                      </c:pt>
                      <c:pt idx="1">
                        <c:v>84</c:v>
                      </c:pt>
                      <c:pt idx="2" formatCode="0">
                        <c:v>78.75</c:v>
                      </c:pt>
                      <c:pt idx="3">
                        <c:v>63</c:v>
                      </c:pt>
                      <c:pt idx="4">
                        <c:v>56</c:v>
                      </c:pt>
                      <c:pt idx="6">
                        <c:v>93</c:v>
                      </c:pt>
                      <c:pt idx="7">
                        <c:v>85</c:v>
                      </c:pt>
                      <c:pt idx="8">
                        <c:v>80.5</c:v>
                      </c:pt>
                      <c:pt idx="9">
                        <c:v>76</c:v>
                      </c:pt>
                      <c:pt idx="10">
                        <c:v>76</c:v>
                      </c:pt>
                    </c:numCache>
                  </c:numRef>
                </c:val>
                <c:smooth val="0"/>
              </c15:ser>
            </c15:filteredLineSeries>
            <c15:filteredLineSeries>
              <c15:ser>
                <c:idx val="10"/>
                <c:order val="7"/>
                <c:tx>
                  <c:strRef>
                    <c:extLst xmlns:c15="http://schemas.microsoft.com/office/drawing/2012/chart">
                      <c:ext xmlns:c15="http://schemas.microsoft.com/office/drawing/2012/chart" uri="{02D57815-91ED-43cb-92C2-25804820EDAC}">
                        <c15:formulaRef>
                          <c15:sqref>'Data_figures+pilot'!$B$40:$C$40</c15:sqref>
                        </c15:formulaRef>
                      </c:ext>
                    </c:extLst>
                    <c:strCache>
                      <c:ptCount val="2"/>
                      <c:pt idx="0">
                        <c:v>Control</c:v>
                      </c:pt>
                    </c:strCache>
                  </c:strRef>
                </c:tx>
                <c:spPr>
                  <a:ln w="28575" cap="rnd">
                    <a:noFill/>
                    <a:round/>
                  </a:ln>
                  <a:effectLst/>
                </c:spPr>
                <c:marker>
                  <c:symbol val="none"/>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'Data_figures+pilot'!$D$40:$N$40</c15:sqref>
                        </c15:formulaRef>
                      </c:ext>
                    </c:extLst>
                    <c:numCache>
                      <c:formatCode>General</c:formatCode>
                      <c:ptCount val="11"/>
                    </c:numCache>
                  </c:numRef>
                </c:val>
                <c:smooth val="0"/>
              </c15:ser>
            </c15:filteredLineSeries>
            <c15:filteredLineSeries>
              <c15:ser>
                <c:idx val="11"/>
                <c:order val="8"/>
                <c:tx>
                  <c:strRef>
                    <c:extLst xmlns:c15="http://schemas.microsoft.com/office/drawing/2012/chart">
                      <c:ext xmlns:c15="http://schemas.microsoft.com/office/drawing/2012/chart" uri="{02D57815-91ED-43cb-92C2-25804820EDAC}">
                        <c15:formulaRef>
                          <c15:sqref>'Data_figures+pilot'!$B$41:$C$41</c15:sqref>
                        </c15:formulaRef>
                      </c:ext>
                    </c:extLst>
                    <c:strCache>
                      <c:ptCount val="2"/>
                      <c:pt idx="0">
                        <c:v>Control</c:v>
                      </c:pt>
                    </c:strCache>
                  </c:strRef>
                </c:tx>
                <c:spPr>
                  <a:ln w="28575" cap="rnd">
                    <a:solidFill>
                      <a:schemeClr val="accent6"/>
                    </a:solidFill>
                    <a:prstDash val="sysDash"/>
                    <a:round/>
                  </a:ln>
                  <a:effectLst/>
                </c:spPr>
                <c:marker>
                  <c:symbol val="none"/>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'Data_figures+pilot'!$D$41:$N$41</c15:sqref>
                        </c15:formulaRef>
                      </c:ext>
                    </c:extLst>
                    <c:numCache>
                      <c:formatCode>General</c:formatCode>
                      <c:ptCount val="11"/>
                      <c:pt idx="0">
                        <c:v>39</c:v>
                      </c:pt>
                      <c:pt idx="1">
                        <c:v>48</c:v>
                      </c:pt>
                      <c:pt idx="2">
                        <c:v>51</c:v>
                      </c:pt>
                      <c:pt idx="3">
                        <c:v>54</c:v>
                      </c:pt>
                      <c:pt idx="4">
                        <c:v>59</c:v>
                      </c:pt>
                      <c:pt idx="6">
                        <c:v>81</c:v>
                      </c:pt>
                      <c:pt idx="7">
                        <c:v>89</c:v>
                      </c:pt>
                      <c:pt idx="8">
                        <c:v>85</c:v>
                      </c:pt>
                      <c:pt idx="9">
                        <c:v>81</c:v>
                      </c:pt>
                      <c:pt idx="10">
                        <c:v>86</c:v>
                      </c:pt>
                    </c:numCache>
                  </c:numRef>
                </c:val>
                <c:smooth val="0"/>
              </c15:ser>
            </c15:filteredLineSeries>
            <c15:filteredLineSeries>
              <c15:ser>
                <c:idx val="13"/>
                <c:order val="10"/>
                <c:tx>
                  <c:strRef>
                    <c:extLst xmlns:c15="http://schemas.microsoft.com/office/drawing/2012/chart">
                      <c:ext xmlns:c15="http://schemas.microsoft.com/office/drawing/2012/chart" uri="{02D57815-91ED-43cb-92C2-25804820EDAC}">
                        <c15:formulaRef>
                          <c15:sqref>'Data_figures+pilot'!$B$43:$C$43</c15:sqref>
                        </c15:formulaRef>
                      </c:ext>
                    </c:extLst>
                    <c:strCache>
                      <c:ptCount val="2"/>
                      <c:pt idx="0">
                        <c:v>Control</c:v>
                      </c:pt>
                    </c:strCache>
                  </c:strRef>
                </c:tx>
                <c:spPr>
                  <a:ln w="28575" cap="rnd">
                    <a:solidFill>
                      <a:schemeClr val="accent4"/>
                    </a:solidFill>
                    <a:prstDash val="sysDash"/>
                    <a:round/>
                  </a:ln>
                  <a:effectLst/>
                </c:spPr>
                <c:marker>
                  <c:symbol val="none"/>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'Data_figures+pilot'!$D$43:$N$43</c15:sqref>
                        </c15:formulaRef>
                      </c:ext>
                    </c:extLst>
                    <c:numCache>
                      <c:formatCode>General</c:formatCode>
                      <c:ptCount val="11"/>
                      <c:pt idx="0">
                        <c:v>61</c:v>
                      </c:pt>
                      <c:pt idx="1">
                        <c:v>68</c:v>
                      </c:pt>
                      <c:pt idx="2">
                        <c:v>68.5</c:v>
                      </c:pt>
                      <c:pt idx="3">
                        <c:v>69</c:v>
                      </c:pt>
                      <c:pt idx="4">
                        <c:v>79</c:v>
                      </c:pt>
                      <c:pt idx="6">
                        <c:v>74</c:v>
                      </c:pt>
                      <c:pt idx="7">
                        <c:v>81</c:v>
                      </c:pt>
                      <c:pt idx="8">
                        <c:v>82.5</c:v>
                      </c:pt>
                      <c:pt idx="9">
                        <c:v>84</c:v>
                      </c:pt>
                      <c:pt idx="10">
                        <c:v>75</c:v>
                      </c:pt>
                    </c:numCache>
                  </c:numRef>
                </c:val>
                <c:smooth val="0"/>
              </c15:ser>
            </c15:filteredLineSeries>
            <c15:filteredLineSeries>
              <c15:ser>
                <c:idx val="14"/>
                <c:order val="11"/>
                <c:tx>
                  <c:strRef>
                    <c:extLst xmlns:c15="http://schemas.microsoft.com/office/drawing/2012/chart">
                      <c:ext xmlns:c15="http://schemas.microsoft.com/office/drawing/2012/chart" uri="{02D57815-91ED-43cb-92C2-25804820EDAC}">
                        <c15:formulaRef>
                          <c15:sqref>'Data_figures+pilot'!$B$44:$C$44</c15:sqref>
                        </c15:formulaRef>
                      </c:ext>
                    </c:extLst>
                    <c:strCache>
                      <c:ptCount val="2"/>
                      <c:pt idx="0">
                        <c:v>Control</c:v>
                      </c:pt>
                    </c:strCache>
                  </c:strRef>
                </c:tx>
                <c:spPr>
                  <a:ln w="28575" cap="rnd">
                    <a:solidFill>
                      <a:srgbClr val="0070C0"/>
                    </a:solidFill>
                    <a:prstDash val="sysDash"/>
                    <a:round/>
                  </a:ln>
                  <a:effectLst/>
                </c:spPr>
                <c:marker>
                  <c:symbol val="none"/>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'Data_figures+pilot'!$D$44:$N$44</c15:sqref>
                        </c15:formulaRef>
                      </c:ext>
                    </c:extLst>
                    <c:numCache>
                      <c:formatCode>General</c:formatCode>
                      <c:ptCount val="11"/>
                      <c:pt idx="0">
                        <c:v>53</c:v>
                      </c:pt>
                      <c:pt idx="1">
                        <c:v>61</c:v>
                      </c:pt>
                      <c:pt idx="2">
                        <c:v>63.5</c:v>
                      </c:pt>
                      <c:pt idx="3">
                        <c:v>66</c:v>
                      </c:pt>
                      <c:pt idx="4">
                        <c:v>80</c:v>
                      </c:pt>
                      <c:pt idx="6">
                        <c:v>77</c:v>
                      </c:pt>
                      <c:pt idx="7">
                        <c:v>83</c:v>
                      </c:pt>
                      <c:pt idx="8">
                        <c:v>81.5</c:v>
                      </c:pt>
                      <c:pt idx="9">
                        <c:v>80</c:v>
                      </c:pt>
                      <c:pt idx="10">
                        <c:v>72</c:v>
                      </c:pt>
                    </c:numCache>
                  </c:numRef>
                </c:val>
                <c:smooth val="0"/>
              </c15:ser>
            </c15:filteredLineSeries>
            <c15:filteredLineSeries>
              <c15:ser>
                <c:idx val="15"/>
                <c:order val="12"/>
                <c:tx>
                  <c:strRef>
                    <c:extLst xmlns:c15="http://schemas.microsoft.com/office/drawing/2012/chart">
                      <c:ext xmlns:c15="http://schemas.microsoft.com/office/drawing/2012/chart" uri="{02D57815-91ED-43cb-92C2-25804820EDAC}">
                        <c15:formulaRef>
                          <c15:sqref>'Data_figures+pilot'!$B$45:$C$45</c15:sqref>
                        </c15:formulaRef>
                      </c:ext>
                    </c:extLst>
                    <c:strCache>
                      <c:ptCount val="2"/>
                      <c:pt idx="0">
                        <c:v>Control</c:v>
                      </c:pt>
                    </c:strCache>
                  </c:strRef>
                </c:tx>
                <c:spPr>
                  <a:ln w="28575" cap="rnd">
                    <a:solidFill>
                      <a:srgbClr val="7030A0"/>
                    </a:solidFill>
                    <a:prstDash val="sysDash"/>
                    <a:round/>
                  </a:ln>
                  <a:effectLst/>
                </c:spPr>
                <c:marker>
                  <c:symbol val="none"/>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'Data_figures+pilot'!$D$45:$N$45</c15:sqref>
                        </c15:formulaRef>
                      </c:ext>
                    </c:extLst>
                    <c:numCache>
                      <c:formatCode>General</c:formatCode>
                      <c:ptCount val="11"/>
                      <c:pt idx="0">
                        <c:v>41</c:v>
                      </c:pt>
                      <c:pt idx="1">
                        <c:v>38</c:v>
                      </c:pt>
                      <c:pt idx="2">
                        <c:v>46</c:v>
                      </c:pt>
                      <c:pt idx="3">
                        <c:v>54</c:v>
                      </c:pt>
                      <c:pt idx="4">
                        <c:v>52</c:v>
                      </c:pt>
                      <c:pt idx="6">
                        <c:v>50</c:v>
                      </c:pt>
                      <c:pt idx="7">
                        <c:v>55</c:v>
                      </c:pt>
                      <c:pt idx="8">
                        <c:v>59.5</c:v>
                      </c:pt>
                      <c:pt idx="9">
                        <c:v>64</c:v>
                      </c:pt>
                      <c:pt idx="10">
                        <c:v>70</c:v>
                      </c:pt>
                    </c:numCache>
                  </c:numRef>
                </c:val>
                <c:smooth val="0"/>
              </c15:ser>
            </c15:filteredLineSeries>
            <c15:filteredLineSeries>
              <c15:ser>
                <c:idx val="16"/>
                <c:order val="13"/>
                <c:tx>
                  <c:strRef>
                    <c:extLst xmlns:c15="http://schemas.microsoft.com/office/drawing/2012/chart">
                      <c:ext xmlns:c15="http://schemas.microsoft.com/office/drawing/2012/chart" uri="{02D57815-91ED-43cb-92C2-25804820EDAC}">
                        <c15:formulaRef>
                          <c15:sqref>'Data_figures+pilot'!$B$46:$C$46</c15:sqref>
                        </c15:formulaRef>
                      </c:ext>
                    </c:extLst>
                    <c:strCache>
                      <c:ptCount val="2"/>
                      <c:pt idx="0">
                        <c:v>Control</c:v>
                      </c:pt>
                    </c:strCache>
                  </c:strRef>
                </c:tx>
                <c:spPr>
                  <a:ln w="28575" cap="rnd">
                    <a:solidFill>
                      <a:srgbClr val="C00000"/>
                    </a:solidFill>
                    <a:prstDash val="sysDash"/>
                    <a:round/>
                  </a:ln>
                  <a:effectLst/>
                </c:spPr>
                <c:marker>
                  <c:symbol val="none"/>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'Data_figures+pilot'!$D$46:$N$46</c15:sqref>
                        </c15:formulaRef>
                      </c:ext>
                    </c:extLst>
                    <c:numCache>
                      <c:formatCode>General</c:formatCode>
                      <c:ptCount val="11"/>
                      <c:pt idx="0">
                        <c:v>15</c:v>
                      </c:pt>
                      <c:pt idx="1">
                        <c:v>34</c:v>
                      </c:pt>
                      <c:pt idx="2">
                        <c:v>25</c:v>
                      </c:pt>
                      <c:pt idx="3">
                        <c:v>16</c:v>
                      </c:pt>
                      <c:pt idx="4">
                        <c:v>34</c:v>
                      </c:pt>
                      <c:pt idx="6">
                        <c:v>25</c:v>
                      </c:pt>
                      <c:pt idx="7">
                        <c:v>13</c:v>
                      </c:pt>
                      <c:pt idx="8">
                        <c:v>10.5</c:v>
                      </c:pt>
                      <c:pt idx="9">
                        <c:v>8</c:v>
                      </c:pt>
                      <c:pt idx="10">
                        <c:v>13</c:v>
                      </c:pt>
                    </c:numCache>
                  </c:numRef>
                </c:val>
                <c:smooth val="0"/>
              </c15:ser>
            </c15:filteredLineSeries>
            <c15:filteredLineSeries>
              <c15:ser>
                <c:idx val="7"/>
                <c:order val="15"/>
                <c:tx>
                  <c:strRef>
                    <c:extLst xmlns:c15="http://schemas.microsoft.com/office/drawing/2012/chart">
                      <c:ext xmlns:c15="http://schemas.microsoft.com/office/drawing/2012/chart" uri="{02D57815-91ED-43cb-92C2-25804820EDAC}">
                        <c15:formulaRef>
                          <c15:sqref>'Data_figures+pilot'!$B$49:$C$49</c15:sqref>
                        </c15:formulaRef>
                      </c:ext>
                    </c:extLst>
                    <c:strCache>
                      <c:ptCount val="2"/>
                      <c:pt idx="0">
                        <c:v>Pilot</c:v>
                      </c:pt>
                    </c:strCache>
                  </c:strRef>
                </c:tx>
                <c:spPr>
                  <a:ln w="28575" cap="rnd">
                    <a:noFill/>
                    <a:round/>
                  </a:ln>
                  <a:effectLst/>
                </c:spPr>
                <c:marker>
                  <c:symbol val="none"/>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'Data_figures+pilot'!$D$49:$N$49</c15:sqref>
                        </c15:formulaRef>
                      </c:ext>
                    </c:extLst>
                    <c:numCache>
                      <c:formatCode>General</c:formatCode>
                      <c:ptCount val="11"/>
                    </c:numCache>
                  </c:numRef>
                </c:val>
                <c:smooth val="0"/>
              </c15:ser>
            </c15:filteredLineSeries>
            <c15:filteredLineSeries>
              <c15:ser>
                <c:idx val="8"/>
                <c:order val="16"/>
                <c:tx>
                  <c:strRef>
                    <c:extLst xmlns:c15="http://schemas.microsoft.com/office/drawing/2012/chart">
                      <c:ext xmlns:c15="http://schemas.microsoft.com/office/drawing/2012/chart" uri="{02D57815-91ED-43cb-92C2-25804820EDAC}">
                        <c15:formulaRef>
                          <c15:sqref>'Data_figures+pilot'!$B$50:$C$50</c15:sqref>
                        </c15:formulaRef>
                      </c:ext>
                    </c:extLst>
                    <c:strCache>
                      <c:ptCount val="2"/>
                      <c:pt idx="0">
                        <c:v>Pilot</c:v>
                      </c:pt>
                    </c:strCache>
                  </c:strRef>
                </c:tx>
                <c:spPr>
                  <a:ln w="28575" cap="rnd">
                    <a:solidFill>
                      <a:schemeClr val="accent6"/>
                    </a:solidFill>
                    <a:prstDash val="sysDot"/>
                    <a:round/>
                  </a:ln>
                  <a:effectLst/>
                </c:spPr>
                <c:marker>
                  <c:symbol val="diamond"/>
                  <c:size val="7"/>
                  <c:spPr>
                    <a:solidFill>
                      <a:schemeClr val="accent6"/>
                    </a:solidFill>
                    <a:ln w="9525">
                      <a:solidFill>
                        <a:schemeClr val="accent6"/>
                      </a:solidFill>
                      <a:prstDash val="sysDot"/>
                    </a:ln>
                    <a:effectLst/>
                  </c:spPr>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'Data_figures+pilot'!$D$50:$N$50</c15:sqref>
                        </c15:formulaRef>
                      </c:ext>
                    </c:extLst>
                    <c:numCache>
                      <c:formatCode>General</c:formatCode>
                      <c:ptCount val="11"/>
                      <c:pt idx="0">
                        <c:v>64</c:v>
                      </c:pt>
                      <c:pt idx="1">
                        <c:v>61</c:v>
                      </c:pt>
                      <c:pt idx="2">
                        <c:v>67</c:v>
                      </c:pt>
                      <c:pt idx="3">
                        <c:v>73</c:v>
                      </c:pt>
                      <c:pt idx="4">
                        <c:v>61</c:v>
                      </c:pt>
                      <c:pt idx="6">
                        <c:v>93</c:v>
                      </c:pt>
                      <c:pt idx="7">
                        <c:v>89</c:v>
                      </c:pt>
                      <c:pt idx="8">
                        <c:v>87.5</c:v>
                      </c:pt>
                      <c:pt idx="9">
                        <c:v>86</c:v>
                      </c:pt>
                      <c:pt idx="10">
                        <c:v>74</c:v>
                      </c:pt>
                    </c:numCache>
                  </c:numRef>
                </c:val>
                <c:smooth val="0"/>
              </c15:ser>
            </c15:filteredLineSeries>
            <c15:filteredLineSeries>
              <c15:ser>
                <c:idx val="18"/>
                <c:order val="17"/>
                <c:tx>
                  <c:strRef>
                    <c:extLst xmlns:c15="http://schemas.microsoft.com/office/drawing/2012/chart">
                      <c:ext xmlns:c15="http://schemas.microsoft.com/office/drawing/2012/chart" uri="{02D57815-91ED-43cb-92C2-25804820EDAC}">
                        <c15:formulaRef>
                          <c15:sqref>'Data_figures+pilot'!$B$52:$C$52</c15:sqref>
                        </c15:formulaRef>
                      </c:ext>
                    </c:extLst>
                    <c:strCache>
                      <c:ptCount val="2"/>
                      <c:pt idx="0">
                        <c:v>Pilot</c:v>
                      </c:pt>
                    </c:strCache>
                  </c:strRef>
                </c:tx>
                <c:spPr>
                  <a:ln w="28575" cap="rnd">
                    <a:solidFill>
                      <a:schemeClr val="accent4"/>
                    </a:solidFill>
                    <a:prstDash val="sysDot"/>
                    <a:round/>
                  </a:ln>
                  <a:effectLst/>
                </c:spPr>
                <c:marker>
                  <c:symbol val="diamond"/>
                  <c:size val="7"/>
                  <c:spPr>
                    <a:solidFill>
                      <a:schemeClr val="accent4"/>
                    </a:solidFill>
                    <a:ln w="9525">
                      <a:solidFill>
                        <a:schemeClr val="accent4"/>
                      </a:solidFill>
                      <a:prstDash val="sysDot"/>
                    </a:ln>
                    <a:effectLst/>
                  </c:spPr>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'Data_figures+pilot'!$D$52:$N$52</c15:sqref>
                        </c15:formulaRef>
                      </c:ext>
                    </c:extLst>
                    <c:numCache>
                      <c:formatCode>General</c:formatCode>
                      <c:ptCount val="11"/>
                      <c:pt idx="0">
                        <c:v>69</c:v>
                      </c:pt>
                      <c:pt idx="1">
                        <c:v>62</c:v>
                      </c:pt>
                      <c:pt idx="2">
                        <c:v>75</c:v>
                      </c:pt>
                      <c:pt idx="3">
                        <c:v>88</c:v>
                      </c:pt>
                      <c:pt idx="4">
                        <c:v>80</c:v>
                      </c:pt>
                      <c:pt idx="6">
                        <c:v>83</c:v>
                      </c:pt>
                      <c:pt idx="7">
                        <c:v>86</c:v>
                      </c:pt>
                      <c:pt idx="8">
                        <c:v>85.5</c:v>
                      </c:pt>
                      <c:pt idx="9">
                        <c:v>85</c:v>
                      </c:pt>
                      <c:pt idx="10">
                        <c:v>80</c:v>
                      </c:pt>
                    </c:numCache>
                  </c:numRef>
                </c:val>
                <c:smooth val="0"/>
              </c15:ser>
            </c15:filteredLineSeries>
            <c15:filteredLineSeries>
              <c15:ser>
                <c:idx val="19"/>
                <c:order val="18"/>
                <c:tx>
                  <c:strRef>
                    <c:extLst xmlns:c15="http://schemas.microsoft.com/office/drawing/2012/chart">
                      <c:ext xmlns:c15="http://schemas.microsoft.com/office/drawing/2012/chart" uri="{02D57815-91ED-43cb-92C2-25804820EDAC}">
                        <c15:formulaRef>
                          <c15:sqref>'Data_figures+pilot'!$B$53:$C$53</c15:sqref>
                        </c15:formulaRef>
                      </c:ext>
                    </c:extLst>
                    <c:strCache>
                      <c:ptCount val="2"/>
                      <c:pt idx="0">
                        <c:v>Pilot</c:v>
                      </c:pt>
                    </c:strCache>
                  </c:strRef>
                </c:tx>
                <c:spPr>
                  <a:ln w="28575" cap="rnd">
                    <a:solidFill>
                      <a:schemeClr val="accent5"/>
                    </a:solidFill>
                    <a:prstDash val="sysDot"/>
                    <a:round/>
                  </a:ln>
                  <a:effectLst/>
                </c:spPr>
                <c:marker>
                  <c:symbol val="diamond"/>
                  <c:size val="7"/>
                  <c:spPr>
                    <a:solidFill>
                      <a:schemeClr val="accent5"/>
                    </a:solidFill>
                    <a:ln w="9525">
                      <a:solidFill>
                        <a:schemeClr val="accent5"/>
                      </a:solidFill>
                    </a:ln>
                    <a:effectLst/>
                  </c:spPr>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'Data_figures+pilot'!$D$53:$N$53</c15:sqref>
                        </c15:formulaRef>
                      </c:ext>
                    </c:extLst>
                    <c:numCache>
                      <c:formatCode>General</c:formatCode>
                      <c:ptCount val="11"/>
                      <c:pt idx="0">
                        <c:v>65</c:v>
                      </c:pt>
                      <c:pt idx="1">
                        <c:v>58</c:v>
                      </c:pt>
                      <c:pt idx="2">
                        <c:v>71</c:v>
                      </c:pt>
                      <c:pt idx="3">
                        <c:v>84</c:v>
                      </c:pt>
                      <c:pt idx="4">
                        <c:v>74</c:v>
                      </c:pt>
                      <c:pt idx="6">
                        <c:v>78</c:v>
                      </c:pt>
                      <c:pt idx="7">
                        <c:v>92</c:v>
                      </c:pt>
                      <c:pt idx="8">
                        <c:v>88</c:v>
                      </c:pt>
                      <c:pt idx="9">
                        <c:v>84</c:v>
                      </c:pt>
                      <c:pt idx="10">
                        <c:v>77</c:v>
                      </c:pt>
                    </c:numCache>
                  </c:numRef>
                </c:val>
                <c:smooth val="0"/>
              </c15:ser>
            </c15:filteredLineSeries>
            <c15:filteredLineSeries>
              <c15:ser>
                <c:idx val="20"/>
                <c:order val="19"/>
                <c:tx>
                  <c:strRef>
                    <c:extLst xmlns:c15="http://schemas.microsoft.com/office/drawing/2012/chart">
                      <c:ext xmlns:c15="http://schemas.microsoft.com/office/drawing/2012/chart" uri="{02D57815-91ED-43cb-92C2-25804820EDAC}">
                        <c15:formulaRef>
                          <c15:sqref>'Data_figures+pilot'!$B$54:$C$54</c15:sqref>
                        </c15:formulaRef>
                      </c:ext>
                    </c:extLst>
                    <c:strCache>
                      <c:ptCount val="2"/>
                      <c:pt idx="0">
                        <c:v>Pilot</c:v>
                      </c:pt>
                    </c:strCache>
                  </c:strRef>
                </c:tx>
                <c:spPr>
                  <a:ln w="28575" cap="rnd">
                    <a:solidFill>
                      <a:srgbClr val="7030A0"/>
                    </a:solidFill>
                    <a:prstDash val="sysDot"/>
                    <a:round/>
                  </a:ln>
                  <a:effectLst/>
                </c:spPr>
                <c:marker>
                  <c:symbol val="diamond"/>
                  <c:size val="7"/>
                  <c:spPr>
                    <a:solidFill>
                      <a:srgbClr val="7030A0"/>
                    </a:solidFill>
                    <a:ln w="9525">
                      <a:solidFill>
                        <a:srgbClr val="7030A0"/>
                      </a:solidFill>
                    </a:ln>
                    <a:effectLst/>
                  </c:spPr>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'Data_figures+pilot'!$D$54:$N$54</c15:sqref>
                        </c15:formulaRef>
                      </c:ext>
                    </c:extLst>
                    <c:numCache>
                      <c:formatCode>General</c:formatCode>
                      <c:ptCount val="11"/>
                      <c:pt idx="0">
                        <c:v>26</c:v>
                      </c:pt>
                      <c:pt idx="1">
                        <c:v>49</c:v>
                      </c:pt>
                      <c:pt idx="2">
                        <c:v>53.5</c:v>
                      </c:pt>
                      <c:pt idx="3">
                        <c:v>58</c:v>
                      </c:pt>
                      <c:pt idx="4">
                        <c:v>63</c:v>
                      </c:pt>
                      <c:pt idx="6">
                        <c:v>48</c:v>
                      </c:pt>
                      <c:pt idx="7">
                        <c:v>76</c:v>
                      </c:pt>
                      <c:pt idx="8">
                        <c:v>79</c:v>
                      </c:pt>
                      <c:pt idx="9">
                        <c:v>82</c:v>
                      </c:pt>
                      <c:pt idx="10">
                        <c:v>65</c:v>
                      </c:pt>
                    </c:numCache>
                  </c:numRef>
                </c:val>
                <c:smooth val="0"/>
              </c15:ser>
            </c15:filteredLineSeries>
            <c15:filteredLineSeries>
              <c15:ser>
                <c:idx val="21"/>
                <c:order val="20"/>
                <c:tx>
                  <c:strRef>
                    <c:extLst xmlns:c15="http://schemas.microsoft.com/office/drawing/2012/chart">
                      <c:ext xmlns:c15="http://schemas.microsoft.com/office/drawing/2012/chart" uri="{02D57815-91ED-43cb-92C2-25804820EDAC}">
                        <c15:formulaRef>
                          <c15:sqref>'Data_figures+pilot'!$B$55:$C$55</c15:sqref>
                        </c15:formulaRef>
                      </c:ext>
                    </c:extLst>
                    <c:strCache>
                      <c:ptCount val="2"/>
                      <c:pt idx="0">
                        <c:v>Pilot</c:v>
                      </c:pt>
                    </c:strCache>
                  </c:strRef>
                </c:tx>
                <c:spPr>
                  <a:ln w="28575" cap="rnd">
                    <a:solidFill>
                      <a:srgbClr val="C00000"/>
                    </a:solidFill>
                    <a:prstDash val="sysDot"/>
                    <a:round/>
                  </a:ln>
                  <a:effectLst/>
                </c:spPr>
                <c:marker>
                  <c:symbol val="diamond"/>
                  <c:size val="7"/>
                  <c:spPr>
                    <a:solidFill>
                      <a:srgbClr val="C00000"/>
                    </a:solidFill>
                    <a:ln w="9525">
                      <a:solidFill>
                        <a:srgbClr val="C00000"/>
                      </a:solidFill>
                    </a:ln>
                    <a:effectLst/>
                  </c:spPr>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'Data_figures+pilot'!$D$55:$N$55</c15:sqref>
                        </c15:formulaRef>
                      </c:ext>
                    </c:extLst>
                    <c:numCache>
                      <c:formatCode>General</c:formatCode>
                      <c:ptCount val="11"/>
                      <c:pt idx="0">
                        <c:v>42</c:v>
                      </c:pt>
                      <c:pt idx="1">
                        <c:v>31</c:v>
                      </c:pt>
                      <c:pt idx="2">
                        <c:v>34</c:v>
                      </c:pt>
                      <c:pt idx="3">
                        <c:v>37</c:v>
                      </c:pt>
                      <c:pt idx="4">
                        <c:v>28</c:v>
                      </c:pt>
                      <c:pt idx="6">
                        <c:v>60</c:v>
                      </c:pt>
                      <c:pt idx="7">
                        <c:v>52</c:v>
                      </c:pt>
                      <c:pt idx="8">
                        <c:v>54</c:v>
                      </c:pt>
                      <c:pt idx="9">
                        <c:v>56</c:v>
                      </c:pt>
                      <c:pt idx="10">
                        <c:v>45</c:v>
                      </c:pt>
                    </c:numCache>
                  </c:numRef>
                </c:val>
                <c:smooth val="0"/>
              </c15:ser>
            </c15:filteredLineSeries>
            <c15:filteredLineSeries>
              <c15:ser>
                <c:idx val="22"/>
                <c:order val="21"/>
                <c:tx>
                  <c:strRef>
                    <c:extLst xmlns:c15="http://schemas.microsoft.com/office/drawing/2012/chart">
                      <c:ext xmlns:c15="http://schemas.microsoft.com/office/drawing/2012/chart" uri="{02D57815-91ED-43cb-92C2-25804820EDAC}">
                        <c15:formulaRef>
                          <c15:sqref>'Data_figures+pilot'!$B$39</c15:sqref>
                        </c15:formulaRef>
                      </c:ext>
                    </c:extLst>
                    <c:strCache>
                      <c:ptCount val="1"/>
                      <c:pt idx="0">
                        <c:v>Intervention</c:v>
                      </c:pt>
                    </c:strCache>
                  </c:strRef>
                </c:tx>
                <c:spPr>
                  <a:ln w="28575" cap="rnd">
                    <a:solidFill>
                      <a:schemeClr val="tx2"/>
                    </a:solidFill>
                    <a:round/>
                  </a:ln>
                  <a:effectLst/>
                </c:spPr>
                <c:marker>
                  <c:symbol val="none"/>
                </c:marker>
                <c:val>
                  <c:numRef>
                    <c:extLst xmlns:c15="http://schemas.microsoft.com/office/drawing/2012/chart">
                      <c:ext xmlns:c15="http://schemas.microsoft.com/office/drawing/2012/chart" uri="{02D57815-91ED-43cb-92C2-25804820EDAC}">
                        <c15:formulaRef>
                          <c15:sqref>'Data_figures+pilot'!$D$39:$N$39</c15:sqref>
                        </c15:formulaRef>
                      </c:ext>
                    </c:extLst>
                    <c:numCache>
                      <c:formatCode>General</c:formatCode>
                      <c:ptCount val="11"/>
                      <c:pt idx="0">
                        <c:v>34</c:v>
                      </c:pt>
                      <c:pt idx="1">
                        <c:v>19</c:v>
                      </c:pt>
                      <c:pt idx="2" formatCode="0">
                        <c:v>18.25</c:v>
                      </c:pt>
                      <c:pt idx="3">
                        <c:v>16</c:v>
                      </c:pt>
                      <c:pt idx="4">
                        <c:v>44</c:v>
                      </c:pt>
                      <c:pt idx="6">
                        <c:v>96</c:v>
                      </c:pt>
                      <c:pt idx="7">
                        <c:v>87</c:v>
                      </c:pt>
                      <c:pt idx="8">
                        <c:v>82.5</c:v>
                      </c:pt>
                      <c:pt idx="9">
                        <c:v>78</c:v>
                      </c:pt>
                      <c:pt idx="10">
                        <c:v>92</c:v>
                      </c:pt>
                    </c:numCache>
                  </c:numRef>
                </c:val>
                <c:smooth val="0"/>
              </c15:ser>
            </c15:filteredLineSeries>
            <c15:filteredLineSeries>
              <c15:ser>
                <c:idx val="23"/>
                <c:order val="22"/>
                <c:tx>
                  <c:strRef>
                    <c:extLst xmlns:c15="http://schemas.microsoft.com/office/drawing/2012/chart">
                      <c:ext xmlns:c15="http://schemas.microsoft.com/office/drawing/2012/chart" uri="{02D57815-91ED-43cb-92C2-25804820EDAC}">
                        <c15:formulaRef>
                          <c15:sqref>'Data_figures+pilot'!$B$47</c15:sqref>
                        </c15:formulaRef>
                      </c:ext>
                    </c:extLst>
                    <c:strCache>
                      <c:ptCount val="1"/>
                      <c:pt idx="0">
                        <c:v>Control</c:v>
                      </c:pt>
                    </c:strCache>
                  </c:strRef>
                </c:tx>
                <c:spPr>
                  <a:ln w="28575" cap="rnd">
                    <a:solidFill>
                      <a:schemeClr val="tx2"/>
                    </a:solidFill>
                    <a:prstDash val="sysDash"/>
                    <a:round/>
                  </a:ln>
                  <a:effectLst/>
                </c:spPr>
                <c:marker>
                  <c:symbol val="none"/>
                </c:marker>
                <c:val>
                  <c:numRef>
                    <c:extLst xmlns:c15="http://schemas.microsoft.com/office/drawing/2012/chart">
                      <c:ext xmlns:c15="http://schemas.microsoft.com/office/drawing/2012/chart" uri="{02D57815-91ED-43cb-92C2-25804820EDAC}">
                        <c15:formulaRef>
                          <c15:sqref>'Data_figures+pilot'!$D$47:$N$47</c15:sqref>
                        </c15:formulaRef>
                      </c:ext>
                    </c:extLst>
                    <c:numCache>
                      <c:formatCode>General</c:formatCode>
                      <c:ptCount val="11"/>
                      <c:pt idx="0">
                        <c:v>5</c:v>
                      </c:pt>
                      <c:pt idx="1">
                        <c:v>1</c:v>
                      </c:pt>
                      <c:pt idx="2">
                        <c:v>5</c:v>
                      </c:pt>
                      <c:pt idx="3">
                        <c:v>9</c:v>
                      </c:pt>
                      <c:pt idx="4">
                        <c:v>24</c:v>
                      </c:pt>
                      <c:pt idx="6">
                        <c:v>88</c:v>
                      </c:pt>
                      <c:pt idx="7">
                        <c:v>89</c:v>
                      </c:pt>
                      <c:pt idx="8">
                        <c:v>89.5</c:v>
                      </c:pt>
                      <c:pt idx="9">
                        <c:v>90</c:v>
                      </c:pt>
                      <c:pt idx="10">
                        <c:v>94</c:v>
                      </c:pt>
                    </c:numCache>
                  </c:numRef>
                </c:val>
                <c:smooth val="0"/>
              </c15:ser>
            </c15:filteredLineSeries>
            <c15:filteredLineSeries>
              <c15:ser>
                <c:idx val="24"/>
                <c:order val="23"/>
                <c:tx>
                  <c:strRef>
                    <c:extLst xmlns:c15="http://schemas.microsoft.com/office/drawing/2012/chart">
                      <c:ext xmlns:c15="http://schemas.microsoft.com/office/drawing/2012/chart" uri="{02D57815-91ED-43cb-92C2-25804820EDAC}">
                        <c15:formulaRef>
                          <c15:sqref>'Data_figures+pilot'!$B$56</c15:sqref>
                        </c15:formulaRef>
                      </c:ext>
                    </c:extLst>
                    <c:strCache>
                      <c:ptCount val="1"/>
                      <c:pt idx="0">
                        <c:v>Pilot</c:v>
                      </c:pt>
                    </c:strCache>
                  </c:strRef>
                </c:tx>
                <c:spPr>
                  <a:ln w="28575" cap="rnd">
                    <a:solidFill>
                      <a:schemeClr val="tx2"/>
                    </a:solidFill>
                    <a:prstDash val="sysDot"/>
                    <a:round/>
                  </a:ln>
                  <a:effectLst/>
                </c:spPr>
                <c:marker>
                  <c:symbol val="diamond"/>
                  <c:size val="8"/>
                  <c:spPr>
                    <a:solidFill>
                      <a:schemeClr val="tx2"/>
                    </a:solidFill>
                    <a:ln w="9525">
                      <a:solidFill>
                        <a:schemeClr val="tx2"/>
                      </a:solidFill>
                      <a:prstDash val="sysDot"/>
                    </a:ln>
                    <a:effectLst/>
                  </c:spPr>
                </c:marker>
                <c:val>
                  <c:numRef>
                    <c:extLst xmlns:c15="http://schemas.microsoft.com/office/drawing/2012/chart">
                      <c:ext xmlns:c15="http://schemas.microsoft.com/office/drawing/2012/chart" uri="{02D57815-91ED-43cb-92C2-25804820EDAC}">
                        <c15:formulaRef>
                          <c15:sqref>'Data_figures+pilot'!$D$56:$N$56</c15:sqref>
                        </c15:formulaRef>
                      </c:ext>
                    </c:extLst>
                    <c:numCache>
                      <c:formatCode>General</c:formatCode>
                      <c:ptCount val="11"/>
                      <c:pt idx="0">
                        <c:v>10</c:v>
                      </c:pt>
                      <c:pt idx="1">
                        <c:v>10</c:v>
                      </c:pt>
                      <c:pt idx="2">
                        <c:v>10</c:v>
                      </c:pt>
                      <c:pt idx="3">
                        <c:v>10</c:v>
                      </c:pt>
                      <c:pt idx="4">
                        <c:v>10</c:v>
                      </c:pt>
                      <c:pt idx="6">
                        <c:v>80</c:v>
                      </c:pt>
                      <c:pt idx="7">
                        <c:v>80</c:v>
                      </c:pt>
                      <c:pt idx="8">
                        <c:v>79</c:v>
                      </c:pt>
                      <c:pt idx="9">
                        <c:v>78</c:v>
                      </c:pt>
                      <c:pt idx="10">
                        <c:v>80</c:v>
                      </c:pt>
                    </c:numCache>
                  </c:numRef>
                </c:val>
                <c:smooth val="0"/>
              </c15:ser>
            </c15:filteredLineSeries>
            <c15:filteredLineSeries>
              <c15:ser>
                <c:idx val="26"/>
                <c:order val="24"/>
                <c:tx>
                  <c:strRef>
                    <c:extLst xmlns:c15="http://schemas.microsoft.com/office/drawing/2012/chart">
                      <c:ext xmlns:c15="http://schemas.microsoft.com/office/drawing/2012/chart" uri="{02D57815-91ED-43cb-92C2-25804820EDAC}">
                        <c15:formulaRef>
                          <c15:sqref>'Data_figures+pilot'!$B$58</c15:sqref>
                        </c15:formulaRef>
                      </c:ext>
                    </c:extLst>
                    <c:strCache>
                      <c:ptCount val="1"/>
                      <c:pt idx="0">
                        <c:v>2014 baseline from pilot</c:v>
                      </c:pt>
                    </c:strCache>
                  </c:strRef>
                </c:tx>
                <c:spPr>
                  <a:ln w="28575" cap="rnd">
                    <a:noFill/>
                    <a:round/>
                  </a:ln>
                  <a:effectLst/>
                </c:spPr>
                <c:marker>
                  <c:symbol val="diamond"/>
                  <c:size val="9"/>
                  <c:spPr>
                    <a:solidFill>
                      <a:schemeClr val="accent4">
                        <a:lumMod val="40000"/>
                        <a:lumOff val="60000"/>
                      </a:schemeClr>
                    </a:solidFill>
                    <a:ln w="9525">
                      <a:solidFill>
                        <a:schemeClr val="accent4"/>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0"/>
                  <c:showCatName val="0"/>
                  <c:showSerName val="1"/>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xmlns:c15="http://schemas.microsoft.com/office/drawing/2012/chart">
                      <c:ext xmlns:c15="http://schemas.microsoft.com/office/drawing/2012/chart" uri="{02D57815-91ED-43cb-92C2-25804820EDAC}">
                        <c15:formulaRef>
                          <c15:sqref>'Data_figures+pilot'!$D$58:$N$58</c15:sqref>
                        </c15:formulaRef>
                      </c:ext>
                    </c:extLst>
                    <c:numCache>
                      <c:formatCode>General</c:formatCode>
                      <c:ptCount val="11"/>
                      <c:pt idx="0" formatCode="_(* #,##0_);_(* \(#,##0\);_(* &quot;-&quot;??_);_(@_)">
                        <c:v>66.730159999999998</c:v>
                      </c:pt>
                      <c:pt idx="6" formatCode="_(* #,##0_);_(* \(#,##0\);_(* &quot;-&quot;??_);_(@_)">
                        <c:v>55.311360000000001</c:v>
                      </c:pt>
                    </c:numCache>
                  </c:numRef>
                </c:val>
                <c:smooth val="0"/>
              </c15:ser>
            </c15:filteredLineSeries>
            <c15:filteredLineSeries>
              <c15:ser>
                <c:idx val="27"/>
                <c:order val="25"/>
                <c:tx>
                  <c:strRef>
                    <c:extLst xmlns:c15="http://schemas.microsoft.com/office/drawing/2012/chart">
                      <c:ext xmlns:c15="http://schemas.microsoft.com/office/drawing/2012/chart" uri="{02D57815-91ED-43cb-92C2-25804820EDAC}">
                        <c15:formulaRef>
                          <c15:sqref>'Data_figures+pilot'!$B$59</c15:sqref>
                        </c15:formulaRef>
                      </c:ext>
                    </c:extLst>
                    <c:strCache>
                      <c:ptCount val="1"/>
                      <c:pt idx="0">
                        <c:v>2014 baseline from pilot</c:v>
                      </c:pt>
                    </c:strCache>
                  </c:strRef>
                </c:tx>
                <c:spPr>
                  <a:ln w="28575" cap="rnd">
                    <a:noFill/>
                    <a:round/>
                  </a:ln>
                  <a:effectLst/>
                </c:spPr>
                <c:marker>
                  <c:symbol val="diamond"/>
                  <c:size val="9"/>
                  <c:spPr>
                    <a:solidFill>
                      <a:schemeClr val="accent5">
                        <a:lumMod val="60000"/>
                        <a:lumOff val="40000"/>
                      </a:schemeClr>
                    </a:solidFill>
                    <a:ln w="9525">
                      <a:solidFill>
                        <a:schemeClr val="accent5"/>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0"/>
                  <c:showCatName val="0"/>
                  <c:showSerName val="1"/>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xmlns:c15="http://schemas.microsoft.com/office/drawing/2012/chart">
                      <c:ext xmlns:c15="http://schemas.microsoft.com/office/drawing/2012/chart" uri="{02D57815-91ED-43cb-92C2-25804820EDAC}">
                        <c15:formulaRef>
                          <c15:sqref>'Data_figures+pilot'!$D$59:$N$59</c15:sqref>
                        </c15:formulaRef>
                      </c:ext>
                    </c:extLst>
                    <c:numCache>
                      <c:formatCode>General</c:formatCode>
                      <c:ptCount val="11"/>
                      <c:pt idx="0" formatCode="_(* #,##0_);_(* \(#,##0\);_(* &quot;-&quot;??_);_(@_)">
                        <c:v>66.222219999999993</c:v>
                      </c:pt>
                      <c:pt idx="6" formatCode="_(* #,##0_);_(* \(#,##0\);_(* &quot;-&quot;??_);_(@_)">
                        <c:v>61.153849999999998</c:v>
                      </c:pt>
                    </c:numCache>
                  </c:numRef>
                </c:val>
                <c:smooth val="0"/>
              </c15:ser>
            </c15:filteredLineSeries>
          </c:ext>
        </c:extLst>
      </c:lineChart>
      <c:catAx>
        <c:axId val="404926920"/>
        <c:scaling>
          <c:orientation val="minMax"/>
        </c:scaling>
        <c:delete val="0"/>
        <c:axPos val="b"/>
        <c:numFmt formatCode="[$-409]mmm\-yy;@"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404927312"/>
        <c:crossesAt val="0"/>
        <c:auto val="0"/>
        <c:lblAlgn val="ctr"/>
        <c:lblOffset val="100"/>
        <c:noMultiLvlLbl val="1"/>
      </c:catAx>
      <c:valAx>
        <c:axId val="404927312"/>
        <c:scaling>
          <c:orientation val="minMax"/>
          <c:max val="100"/>
        </c:scaling>
        <c:delete val="0"/>
        <c:axPos val="l"/>
        <c:majorGridlines>
          <c:spPr>
            <a:ln w="9525" cap="flat" cmpd="sng" algn="ctr">
              <a:solidFill>
                <a:schemeClr val="bg1">
                  <a:lumMod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b="1"/>
                  <a:t>Average score</a:t>
                </a:r>
                <a:r>
                  <a:rPr lang="en-US" b="1" baseline="0"/>
                  <a:t> (percent of possible points)</a:t>
                </a:r>
              </a:p>
            </c:rich>
          </c:tx>
          <c:layout/>
          <c:overlay val="0"/>
          <c:spPr>
            <a:noFill/>
            <a:ln>
              <a:noFill/>
            </a:ln>
            <a:effectLst/>
          </c:spPr>
          <c:txPr>
            <a:bodyPr rot="-5400000" spcFirstLastPara="1" vertOverflow="ellipsis" vert="horz" wrap="square" anchor="ctr" anchorCtr="1"/>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404926920"/>
        <c:crosses val="autoZero"/>
        <c:crossBetween val="midCat"/>
        <c:majorUnit val="20"/>
      </c:valAx>
      <c:valAx>
        <c:axId val="404927704"/>
        <c:scaling>
          <c:orientation val="minMax"/>
          <c:max val="10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404928488"/>
        <c:crosses val="max"/>
        <c:crossBetween val="between"/>
        <c:majorUnit val="20"/>
      </c:valAx>
      <c:catAx>
        <c:axId val="404928488"/>
        <c:scaling>
          <c:orientation val="minMax"/>
        </c:scaling>
        <c:delete val="1"/>
        <c:axPos val="b"/>
        <c:numFmt formatCode="General" sourceLinked="1"/>
        <c:majorTickMark val="out"/>
        <c:minorTickMark val="none"/>
        <c:tickLblPos val="nextTo"/>
        <c:crossAx val="404927704"/>
        <c:crosses val="autoZero"/>
        <c:auto val="1"/>
        <c:lblAlgn val="ctr"/>
        <c:lblOffset val="100"/>
        <c:noMultiLvlLbl val="0"/>
      </c:catAx>
      <c:spPr>
        <a:noFill/>
        <a:ln>
          <a:noFill/>
        </a:ln>
        <a:effectLst/>
      </c:spPr>
    </c:plotArea>
    <c:legend>
      <c:legendPos val="t"/>
      <c:legendEntry>
        <c:idx val="0"/>
        <c:delete val="1"/>
      </c:legendEntry>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02760766015354E-2"/>
          <c:y val="5.4466945310745821E-2"/>
          <c:w val="0.8987734914988752"/>
          <c:h val="0.8522942020956189"/>
        </c:manualLayout>
      </c:layout>
      <c:barChart>
        <c:barDir val="col"/>
        <c:grouping val="clustered"/>
        <c:varyColors val="0"/>
        <c:ser>
          <c:idx val="17"/>
          <c:order val="14"/>
          <c:tx>
            <c:strRef>
              <c:f>'Data_figures+pilot'!$B$44:$C$44</c:f>
              <c:strCache>
                <c:ptCount val="2"/>
                <c:pt idx="0">
                  <c:v>End of school year</c:v>
                </c:pt>
              </c:strCache>
            </c:strRef>
          </c:tx>
          <c:spPr>
            <a:solidFill>
              <a:schemeClr val="bg1">
                <a:lumMod val="95000"/>
              </a:schemeClr>
            </a:solidFill>
            <a:ln>
              <a:noFill/>
              <a:prstDash val="sysDash"/>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inBase"/>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'Data_figures+pilot'!$D$29:$N$29</c:f>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f>'Data_figures+pilot'!$D$44:$N$44</c:f>
              <c:numCache>
                <c:formatCode>General</c:formatCode>
                <c:ptCount val="11"/>
                <c:pt idx="2">
                  <c:v>100</c:v>
                </c:pt>
                <c:pt idx="8">
                  <c:v>100</c:v>
                </c:pt>
              </c:numCache>
            </c:numRef>
          </c:val>
        </c:ser>
        <c:dLbls>
          <c:showLegendKey val="0"/>
          <c:showVal val="0"/>
          <c:showCatName val="0"/>
          <c:showSerName val="0"/>
          <c:showPercent val="0"/>
          <c:showBubbleSize val="0"/>
        </c:dLbls>
        <c:gapWidth val="500"/>
        <c:axId val="583224208"/>
        <c:axId val="583225384"/>
      </c:barChart>
      <c:lineChart>
        <c:grouping val="standard"/>
        <c:varyColors val="0"/>
        <c:ser>
          <c:idx val="6"/>
          <c:order val="6"/>
          <c:tx>
            <c:strRef>
              <c:f>'Data_figures+pilot'!$B$36:$C$36</c:f>
              <c:strCache>
                <c:ptCount val="2"/>
                <c:pt idx="0">
                  <c:v>Intervention</c:v>
                </c:pt>
              </c:strCache>
              <c:extLst xmlns:c15="http://schemas.microsoft.com/office/drawing/2012/chart"/>
            </c:strRef>
          </c:tx>
          <c:spPr>
            <a:ln w="28575" cap="rnd">
              <a:solidFill>
                <a:srgbClr val="C00000"/>
              </a:solidFill>
              <a:round/>
            </a:ln>
            <a:effectLst/>
          </c:spPr>
          <c:marker>
            <c:symbol val="none"/>
          </c:marker>
          <c:cat>
            <c:strRef>
              <c:f>'Data_figures+pilot'!$D$29:$N$29</c:f>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extLst xmlns:c15="http://schemas.microsoft.com/office/drawing/2012/chart"/>
            </c:strRef>
          </c:cat>
          <c:val>
            <c:numRef>
              <c:f>'Data_figures+pilot'!$D$36:$N$36</c:f>
              <c:numCache>
                <c:formatCode>General</c:formatCode>
                <c:ptCount val="11"/>
                <c:pt idx="0">
                  <c:v>76</c:v>
                </c:pt>
                <c:pt idx="1">
                  <c:v>84</c:v>
                </c:pt>
                <c:pt idx="2" formatCode="0">
                  <c:v>78.75</c:v>
                </c:pt>
                <c:pt idx="3">
                  <c:v>63</c:v>
                </c:pt>
                <c:pt idx="4">
                  <c:v>56</c:v>
                </c:pt>
                <c:pt idx="6">
                  <c:v>93</c:v>
                </c:pt>
                <c:pt idx="7">
                  <c:v>85</c:v>
                </c:pt>
                <c:pt idx="8">
                  <c:v>80.5</c:v>
                </c:pt>
                <c:pt idx="9">
                  <c:v>76</c:v>
                </c:pt>
                <c:pt idx="10">
                  <c:v>76</c:v>
                </c:pt>
              </c:numCache>
              <c:extLst xmlns:c15="http://schemas.microsoft.com/office/drawing/2012/chart"/>
            </c:numRef>
          </c:val>
          <c:smooth val="0"/>
        </c:ser>
        <c:ser>
          <c:idx val="16"/>
          <c:order val="13"/>
          <c:tx>
            <c:strRef>
              <c:f>'Data_figures+pilot'!$B$43:$C$43</c:f>
              <c:strCache>
                <c:ptCount val="2"/>
                <c:pt idx="0">
                  <c:v>Control</c:v>
                </c:pt>
              </c:strCache>
              <c:extLst xmlns:c15="http://schemas.microsoft.com/office/drawing/2012/chart"/>
            </c:strRef>
          </c:tx>
          <c:spPr>
            <a:ln w="28575" cap="rnd">
              <a:solidFill>
                <a:srgbClr val="C00000"/>
              </a:solidFill>
              <a:prstDash val="sysDash"/>
              <a:round/>
            </a:ln>
            <a:effectLst/>
          </c:spPr>
          <c:marker>
            <c:symbol val="none"/>
          </c:marker>
          <c:cat>
            <c:strRef>
              <c:f>'Data_figures+pilot'!$D$29:$N$29</c:f>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extLst xmlns:c15="http://schemas.microsoft.com/office/drawing/2012/chart"/>
            </c:strRef>
          </c:cat>
          <c:val>
            <c:numRef>
              <c:f>'Data_figures+pilot'!$D$43:$N$43</c:f>
              <c:numCache>
                <c:formatCode>General</c:formatCode>
                <c:ptCount val="11"/>
                <c:pt idx="0">
                  <c:v>15</c:v>
                </c:pt>
                <c:pt idx="1">
                  <c:v>34</c:v>
                </c:pt>
                <c:pt idx="2">
                  <c:v>25</c:v>
                </c:pt>
                <c:pt idx="3">
                  <c:v>16</c:v>
                </c:pt>
                <c:pt idx="4">
                  <c:v>34</c:v>
                </c:pt>
                <c:pt idx="6">
                  <c:v>25</c:v>
                </c:pt>
                <c:pt idx="7">
                  <c:v>13</c:v>
                </c:pt>
                <c:pt idx="8">
                  <c:v>10.5</c:v>
                </c:pt>
                <c:pt idx="9">
                  <c:v>8</c:v>
                </c:pt>
                <c:pt idx="10">
                  <c:v>13</c:v>
                </c:pt>
              </c:numCache>
              <c:extLst xmlns:c15="http://schemas.microsoft.com/office/drawing/2012/chart"/>
            </c:numRef>
          </c:val>
          <c:smooth val="0"/>
        </c:ser>
        <c:ser>
          <c:idx val="21"/>
          <c:order val="21"/>
          <c:tx>
            <c:strRef>
              <c:f>'Data_figures+pilot'!$B$51:$C$51</c:f>
              <c:strCache>
                <c:ptCount val="2"/>
                <c:pt idx="0">
                  <c:v>Pilot</c:v>
                </c:pt>
              </c:strCache>
              <c:extLst xmlns:c15="http://schemas.microsoft.com/office/drawing/2012/chart"/>
            </c:strRef>
          </c:tx>
          <c:spPr>
            <a:ln w="28575" cap="rnd">
              <a:solidFill>
                <a:srgbClr val="C00000"/>
              </a:solidFill>
              <a:prstDash val="sysDot"/>
              <a:round/>
            </a:ln>
            <a:effectLst/>
          </c:spPr>
          <c:marker>
            <c:symbol val="diamond"/>
            <c:size val="7"/>
            <c:spPr>
              <a:solidFill>
                <a:srgbClr val="C00000"/>
              </a:solidFill>
              <a:ln w="9525">
                <a:solidFill>
                  <a:srgbClr val="C00000"/>
                </a:solidFill>
              </a:ln>
              <a:effectLst/>
            </c:spPr>
          </c:marker>
          <c:cat>
            <c:strRef>
              <c:f>'Data_figures+pilot'!$D$29:$N$29</c:f>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extLst xmlns:c15="http://schemas.microsoft.com/office/drawing/2012/chart"/>
            </c:strRef>
          </c:cat>
          <c:val>
            <c:numRef>
              <c:f>'Data_figures+pilot'!$D$51:$N$51</c:f>
              <c:numCache>
                <c:formatCode>General</c:formatCode>
                <c:ptCount val="11"/>
                <c:pt idx="0">
                  <c:v>42</c:v>
                </c:pt>
                <c:pt idx="1">
                  <c:v>31</c:v>
                </c:pt>
                <c:pt idx="2">
                  <c:v>34</c:v>
                </c:pt>
                <c:pt idx="3">
                  <c:v>37</c:v>
                </c:pt>
                <c:pt idx="4">
                  <c:v>28</c:v>
                </c:pt>
                <c:pt idx="6">
                  <c:v>60</c:v>
                </c:pt>
                <c:pt idx="7">
                  <c:v>52</c:v>
                </c:pt>
                <c:pt idx="8">
                  <c:v>54</c:v>
                </c:pt>
                <c:pt idx="9">
                  <c:v>56</c:v>
                </c:pt>
                <c:pt idx="10">
                  <c:v>45</c:v>
                </c:pt>
              </c:numCache>
              <c:extLst xmlns:c15="http://schemas.microsoft.com/office/drawing/2012/chart"/>
            </c:numRef>
          </c:val>
          <c:smooth val="0"/>
        </c:ser>
        <c:dLbls>
          <c:showLegendKey val="0"/>
          <c:showVal val="0"/>
          <c:showCatName val="0"/>
          <c:showSerName val="0"/>
          <c:showPercent val="0"/>
          <c:showBubbleSize val="0"/>
        </c:dLbls>
        <c:marker val="1"/>
        <c:smooth val="0"/>
        <c:axId val="583230088"/>
        <c:axId val="583228520"/>
        <c:extLst>
          <c:ext xmlns:c15="http://schemas.microsoft.com/office/drawing/2012/chart" uri="{02D57815-91ED-43cb-92C2-25804820EDAC}">
            <c15:filteredLineSeries>
              <c15:ser>
                <c:idx val="0"/>
                <c:order val="0"/>
                <c:tx>
                  <c:strRef>
                    <c:extLst>
                      <c:ext uri="{02D57815-91ED-43cb-92C2-25804820EDAC}">
                        <c15:formulaRef>
                          <c15:sqref>'Data_figures+pilot'!$B$30:$C$30</c15:sqref>
                        </c15:formulaRef>
                      </c:ext>
                    </c:extLst>
                    <c:strCache>
                      <c:ptCount val="2"/>
                      <c:pt idx="0">
                        <c:v>Intervention </c:v>
                      </c:pt>
                    </c:strCache>
                  </c:strRef>
                </c:tx>
                <c:spPr>
                  <a:ln w="28575" cap="rnd">
                    <a:solidFill>
                      <a:schemeClr val="bg1"/>
                    </a:solidFill>
                    <a:round/>
                  </a:ln>
                  <a:effectLst/>
                </c:spPr>
                <c:marker>
                  <c:symbol val="none"/>
                </c:marker>
                <c:cat>
                  <c:strRef>
                    <c:extLst>
                      <c:ext uri="{02D57815-91ED-43cb-92C2-25804820EDAC}">
                        <c15:formulaRef>
                          <c15:sqref>'Data_figures+pilot'!$D$29:$N$29</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c:ext uri="{02D57815-91ED-43cb-92C2-25804820EDAC}">
                        <c15:formulaRef>
                          <c15:sqref>'Data_figures+pilot'!$D$30:$N$30</c15:sqref>
                        </c15:formulaRef>
                      </c:ext>
                    </c:extLst>
                    <c:numCache>
                      <c:formatCode>General</c:formatCode>
                      <c:ptCount val="11"/>
                    </c:numCache>
                  </c:numRef>
                </c:val>
                <c:smooth val="0"/>
              </c15:ser>
            </c15:filteredLineSeries>
            <c15:filteredLineSeries>
              <c15:ser>
                <c:idx val="1"/>
                <c:order val="1"/>
                <c:tx>
                  <c:strRef>
                    <c:extLst xmlns:c15="http://schemas.microsoft.com/office/drawing/2012/chart">
                      <c:ext xmlns:c15="http://schemas.microsoft.com/office/drawing/2012/chart" uri="{02D57815-91ED-43cb-92C2-25804820EDAC}">
                        <c15:formulaRef>
                          <c15:sqref>'Data_figures+pilot'!$B$31:$C$31</c15:sqref>
                        </c15:formulaRef>
                      </c:ext>
                    </c:extLst>
                    <c:strCache>
                      <c:ptCount val="2"/>
                      <c:pt idx="0">
                        <c:v>Intervention</c:v>
                      </c:pt>
                    </c:strCache>
                  </c:strRef>
                </c:tx>
                <c:spPr>
                  <a:ln w="28575" cap="rnd">
                    <a:solidFill>
                      <a:schemeClr val="accent6"/>
                    </a:solidFill>
                    <a:round/>
                  </a:ln>
                  <a:effectLst/>
                </c:spPr>
                <c:marker>
                  <c:symbol val="none"/>
                </c:marker>
                <c:cat>
                  <c:strRef>
                    <c:extLst xmlns:c15="http://schemas.microsoft.com/office/drawing/2012/chart">
                      <c:ext xmlns:c15="http://schemas.microsoft.com/office/drawing/2012/chart" uri="{02D57815-91ED-43cb-92C2-25804820EDAC}">
                        <c15:formulaRef>
                          <c15:sqref>'Data_figures+pilot'!$D$29:$N$29</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'Data_figures+pilot'!$D$31:$N$31</c15:sqref>
                        </c15:formulaRef>
                      </c:ext>
                    </c:extLst>
                    <c:numCache>
                      <c:formatCode>General</c:formatCode>
                      <c:ptCount val="11"/>
                      <c:pt idx="0">
                        <c:v>68</c:v>
                      </c:pt>
                      <c:pt idx="1">
                        <c:v>73</c:v>
                      </c:pt>
                      <c:pt idx="2" formatCode="0">
                        <c:v>72.25</c:v>
                      </c:pt>
                      <c:pt idx="3">
                        <c:v>70</c:v>
                      </c:pt>
                      <c:pt idx="4">
                        <c:v>71</c:v>
                      </c:pt>
                      <c:pt idx="6">
                        <c:v>99</c:v>
                      </c:pt>
                      <c:pt idx="7">
                        <c:v>92</c:v>
                      </c:pt>
                      <c:pt idx="8">
                        <c:v>93</c:v>
                      </c:pt>
                      <c:pt idx="9">
                        <c:v>94</c:v>
                      </c:pt>
                      <c:pt idx="10">
                        <c:v>95</c:v>
                      </c:pt>
                    </c:numCache>
                  </c:numRef>
                </c:val>
                <c:smooth val="0"/>
              </c15:ser>
            </c15:filteredLineSeries>
            <c15:filteredLineSeries>
              <c15:ser>
                <c:idx val="2"/>
                <c:order val="2"/>
                <c:tx>
                  <c:strRef>
                    <c:extLst xmlns:c15="http://schemas.microsoft.com/office/drawing/2012/chart">
                      <c:ext xmlns:c15="http://schemas.microsoft.com/office/drawing/2012/chart" uri="{02D57815-91ED-43cb-92C2-25804820EDAC}">
                        <c15:formulaRef>
                          <c15:sqref>'Data_figures+pilot'!$B$32:$C$32</c15:sqref>
                        </c15:formulaRef>
                      </c:ext>
                    </c:extLst>
                    <c:strCache>
                      <c:ptCount val="2"/>
                      <c:pt idx="0">
                        <c:v>Intervention</c:v>
                      </c:pt>
                    </c:strCache>
                  </c:strRef>
                </c:tx>
                <c:spPr>
                  <a:ln w="28575" cap="rnd">
                    <a:solidFill>
                      <a:schemeClr val="accent2"/>
                    </a:solidFill>
                    <a:round/>
                  </a:ln>
                  <a:effectLst/>
                </c:spPr>
                <c:marker>
                  <c:symbol val="none"/>
                </c:marker>
                <c:cat>
                  <c:strRef>
                    <c:extLst xmlns:c15="http://schemas.microsoft.com/office/drawing/2012/chart">
                      <c:ext xmlns:c15="http://schemas.microsoft.com/office/drawing/2012/chart" uri="{02D57815-91ED-43cb-92C2-25804820EDAC}">
                        <c15:formulaRef>
                          <c15:sqref>'Data_figures+pilot'!$D$29:$N$29</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'Data_figures+pilot'!$D$32:$N$32</c15:sqref>
                        </c15:formulaRef>
                      </c:ext>
                    </c:extLst>
                    <c:numCache>
                      <c:formatCode>General</c:formatCode>
                      <c:ptCount val="11"/>
                      <c:pt idx="0">
                        <c:v>50</c:v>
                      </c:pt>
                      <c:pt idx="1">
                        <c:v>44</c:v>
                      </c:pt>
                      <c:pt idx="2" formatCode="0">
                        <c:v>44.25</c:v>
                      </c:pt>
                      <c:pt idx="3">
                        <c:v>45</c:v>
                      </c:pt>
                      <c:pt idx="4">
                        <c:v>56</c:v>
                      </c:pt>
                      <c:pt idx="6">
                        <c:v>70</c:v>
                      </c:pt>
                      <c:pt idx="7">
                        <c:v>64</c:v>
                      </c:pt>
                      <c:pt idx="8">
                        <c:v>60.5</c:v>
                      </c:pt>
                      <c:pt idx="9">
                        <c:v>57</c:v>
                      </c:pt>
                      <c:pt idx="10">
                        <c:v>61</c:v>
                      </c:pt>
                    </c:numCache>
                  </c:numRef>
                </c:val>
                <c:smooth val="0"/>
              </c15:ser>
            </c15:filteredLineSeries>
            <c15:filteredLineSeries>
              <c15:ser>
                <c:idx val="3"/>
                <c:order val="3"/>
                <c:tx>
                  <c:strRef>
                    <c:extLst xmlns:c15="http://schemas.microsoft.com/office/drawing/2012/chart">
                      <c:ext xmlns:c15="http://schemas.microsoft.com/office/drawing/2012/chart" uri="{02D57815-91ED-43cb-92C2-25804820EDAC}">
                        <c15:formulaRef>
                          <c15:sqref>'Data_figures+pilot'!$B$33:$C$33</c15:sqref>
                        </c15:formulaRef>
                      </c:ext>
                    </c:extLst>
                    <c:strCache>
                      <c:ptCount val="2"/>
                      <c:pt idx="0">
                        <c:v>Intervention</c:v>
                      </c:pt>
                    </c:strCache>
                  </c:strRef>
                </c:tx>
                <c:spPr>
                  <a:ln w="28575" cap="rnd">
                    <a:solidFill>
                      <a:schemeClr val="accent4"/>
                    </a:solidFill>
                    <a:round/>
                  </a:ln>
                  <a:effectLst/>
                </c:spPr>
                <c:marker>
                  <c:symbol val="none"/>
                </c:marker>
                <c:cat>
                  <c:strRef>
                    <c:extLst xmlns:c15="http://schemas.microsoft.com/office/drawing/2012/chart">
                      <c:ext xmlns:c15="http://schemas.microsoft.com/office/drawing/2012/chart" uri="{02D57815-91ED-43cb-92C2-25804820EDAC}">
                        <c15:formulaRef>
                          <c15:sqref>'Data_figures+pilot'!$D$29:$N$29</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'Data_figures+pilot'!$D$33:$N$33</c15:sqref>
                        </c15:formulaRef>
                      </c:ext>
                    </c:extLst>
                    <c:numCache>
                      <c:formatCode>General</c:formatCode>
                      <c:ptCount val="11"/>
                      <c:pt idx="0">
                        <c:v>76</c:v>
                      </c:pt>
                      <c:pt idx="1">
                        <c:v>80</c:v>
                      </c:pt>
                      <c:pt idx="2" formatCode="0">
                        <c:v>81</c:v>
                      </c:pt>
                      <c:pt idx="3">
                        <c:v>84</c:v>
                      </c:pt>
                      <c:pt idx="4">
                        <c:v>86</c:v>
                      </c:pt>
                      <c:pt idx="6">
                        <c:v>92</c:v>
                      </c:pt>
                      <c:pt idx="7">
                        <c:v>92</c:v>
                      </c:pt>
                      <c:pt idx="8">
                        <c:v>88</c:v>
                      </c:pt>
                      <c:pt idx="9">
                        <c:v>84</c:v>
                      </c:pt>
                      <c:pt idx="10">
                        <c:v>87</c:v>
                      </c:pt>
                    </c:numCache>
                  </c:numRef>
                </c:val>
                <c:smooth val="0"/>
              </c15:ser>
            </c15:filteredLineSeries>
            <c15:filteredLineSeries>
              <c15:ser>
                <c:idx val="4"/>
                <c:order val="4"/>
                <c:tx>
                  <c:strRef>
                    <c:extLst xmlns:c15="http://schemas.microsoft.com/office/drawing/2012/chart">
                      <c:ext xmlns:c15="http://schemas.microsoft.com/office/drawing/2012/chart" uri="{02D57815-91ED-43cb-92C2-25804820EDAC}">
                        <c15:formulaRef>
                          <c15:sqref>'Data_figures+pilot'!$B$34:$C$34</c15:sqref>
                        </c15:formulaRef>
                      </c:ext>
                    </c:extLst>
                    <c:strCache>
                      <c:ptCount val="2"/>
                      <c:pt idx="0">
                        <c:v>Intervention</c:v>
                      </c:pt>
                    </c:strCache>
                  </c:strRef>
                </c:tx>
                <c:spPr>
                  <a:ln w="28575" cap="rnd">
                    <a:solidFill>
                      <a:srgbClr val="0070C0"/>
                    </a:solidFill>
                    <a:round/>
                  </a:ln>
                  <a:effectLst/>
                </c:spPr>
                <c:marker>
                  <c:symbol val="none"/>
                </c:marker>
                <c:cat>
                  <c:strRef>
                    <c:extLst xmlns:c15="http://schemas.microsoft.com/office/drawing/2012/chart">
                      <c:ext xmlns:c15="http://schemas.microsoft.com/office/drawing/2012/chart" uri="{02D57815-91ED-43cb-92C2-25804820EDAC}">
                        <c15:formulaRef>
                          <c15:sqref>'Data_figures+pilot'!$D$29:$N$29</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'Data_figures+pilot'!$D$34:$N$34</c15:sqref>
                        </c15:formulaRef>
                      </c:ext>
                    </c:extLst>
                    <c:numCache>
                      <c:formatCode>General</c:formatCode>
                      <c:ptCount val="11"/>
                      <c:pt idx="0">
                        <c:v>74</c:v>
                      </c:pt>
                      <c:pt idx="1">
                        <c:v>78</c:v>
                      </c:pt>
                      <c:pt idx="2" formatCode="0">
                        <c:v>79.5</c:v>
                      </c:pt>
                      <c:pt idx="3">
                        <c:v>84</c:v>
                      </c:pt>
                      <c:pt idx="4">
                        <c:v>85</c:v>
                      </c:pt>
                      <c:pt idx="6">
                        <c:v>90</c:v>
                      </c:pt>
                      <c:pt idx="7">
                        <c:v>96</c:v>
                      </c:pt>
                      <c:pt idx="8">
                        <c:v>93.5</c:v>
                      </c:pt>
                      <c:pt idx="9">
                        <c:v>91</c:v>
                      </c:pt>
                      <c:pt idx="10">
                        <c:v>91</c:v>
                      </c:pt>
                    </c:numCache>
                  </c:numRef>
                </c:val>
                <c:smooth val="0"/>
              </c15:ser>
            </c15:filteredLineSeries>
            <c15:filteredLineSeries>
              <c15:ser>
                <c:idx val="5"/>
                <c:order val="5"/>
                <c:tx>
                  <c:strRef>
                    <c:extLst xmlns:c15="http://schemas.microsoft.com/office/drawing/2012/chart">
                      <c:ext xmlns:c15="http://schemas.microsoft.com/office/drawing/2012/chart" uri="{02D57815-91ED-43cb-92C2-25804820EDAC}">
                        <c15:formulaRef>
                          <c15:sqref>'Data_figures+pilot'!$B$35:$C$35</c15:sqref>
                        </c15:formulaRef>
                      </c:ext>
                    </c:extLst>
                    <c:strCache>
                      <c:ptCount val="2"/>
                      <c:pt idx="0">
                        <c:v>Intervention</c:v>
                      </c:pt>
                    </c:strCache>
                  </c:strRef>
                </c:tx>
                <c:spPr>
                  <a:ln w="28575" cap="rnd">
                    <a:solidFill>
                      <a:srgbClr val="7030A0"/>
                    </a:solidFill>
                    <a:round/>
                  </a:ln>
                  <a:effectLst/>
                </c:spPr>
                <c:marker>
                  <c:symbol val="none"/>
                </c:marker>
                <c:cat>
                  <c:strRef>
                    <c:extLst xmlns:c15="http://schemas.microsoft.com/office/drawing/2012/chart">
                      <c:ext xmlns:c15="http://schemas.microsoft.com/office/drawing/2012/chart" uri="{02D57815-91ED-43cb-92C2-25804820EDAC}">
                        <c15:formulaRef>
                          <c15:sqref>'Data_figures+pilot'!$D$29:$N$29</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'Data_figures+pilot'!$D$35:$N$35</c15:sqref>
                        </c15:formulaRef>
                      </c:ext>
                    </c:extLst>
                    <c:numCache>
                      <c:formatCode>General</c:formatCode>
                      <c:ptCount val="11"/>
                      <c:pt idx="0">
                        <c:v>60</c:v>
                      </c:pt>
                      <c:pt idx="1">
                        <c:v>69</c:v>
                      </c:pt>
                      <c:pt idx="2" formatCode="0">
                        <c:v>64</c:v>
                      </c:pt>
                      <c:pt idx="3">
                        <c:v>49</c:v>
                      </c:pt>
                      <c:pt idx="4">
                        <c:v>59</c:v>
                      </c:pt>
                      <c:pt idx="6">
                        <c:v>83</c:v>
                      </c:pt>
                      <c:pt idx="7">
                        <c:v>81</c:v>
                      </c:pt>
                      <c:pt idx="8">
                        <c:v>81</c:v>
                      </c:pt>
                      <c:pt idx="9">
                        <c:v>81</c:v>
                      </c:pt>
                      <c:pt idx="10">
                        <c:v>80</c:v>
                      </c:pt>
                    </c:numCache>
                  </c:numRef>
                </c:val>
                <c:smooth val="0"/>
              </c15:ser>
            </c15:filteredLineSeries>
            <c15:filteredLineSeries>
              <c15:ser>
                <c:idx val="10"/>
                <c:order val="7"/>
                <c:tx>
                  <c:strRef>
                    <c:extLst xmlns:c15="http://schemas.microsoft.com/office/drawing/2012/chart">
                      <c:ext xmlns:c15="http://schemas.microsoft.com/office/drawing/2012/chart" uri="{02D57815-91ED-43cb-92C2-25804820EDAC}">
                        <c15:formulaRef>
                          <c15:sqref>'Data_figures+pilot'!$B$37:$C$37</c15:sqref>
                        </c15:formulaRef>
                      </c:ext>
                    </c:extLst>
                    <c:strCache>
                      <c:ptCount val="2"/>
                      <c:pt idx="0">
                        <c:v>Control</c:v>
                      </c:pt>
                    </c:strCache>
                  </c:strRef>
                </c:tx>
                <c:spPr>
                  <a:ln w="28575" cap="rnd">
                    <a:noFill/>
                    <a:round/>
                  </a:ln>
                  <a:effectLst/>
                </c:spPr>
                <c:marker>
                  <c:symbol val="none"/>
                </c:marker>
                <c:cat>
                  <c:strRef>
                    <c:extLst xmlns:c15="http://schemas.microsoft.com/office/drawing/2012/chart">
                      <c:ext xmlns:c15="http://schemas.microsoft.com/office/drawing/2012/chart" uri="{02D57815-91ED-43cb-92C2-25804820EDAC}">
                        <c15:formulaRef>
                          <c15:sqref>'Data_figures+pilot'!$D$29:$N$29</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'Data_figures+pilot'!$D$37:$N$37</c15:sqref>
                        </c15:formulaRef>
                      </c:ext>
                    </c:extLst>
                    <c:numCache>
                      <c:formatCode>General</c:formatCode>
                      <c:ptCount val="11"/>
                    </c:numCache>
                  </c:numRef>
                </c:val>
                <c:smooth val="0"/>
              </c15:ser>
            </c15:filteredLineSeries>
            <c15:filteredLineSeries>
              <c15:ser>
                <c:idx val="11"/>
                <c:order val="8"/>
                <c:tx>
                  <c:strRef>
                    <c:extLst xmlns:c15="http://schemas.microsoft.com/office/drawing/2012/chart">
                      <c:ext xmlns:c15="http://schemas.microsoft.com/office/drawing/2012/chart" uri="{02D57815-91ED-43cb-92C2-25804820EDAC}">
                        <c15:formulaRef>
                          <c15:sqref>'Data_figures+pilot'!$B$38:$C$38</c15:sqref>
                        </c15:formulaRef>
                      </c:ext>
                    </c:extLst>
                    <c:strCache>
                      <c:ptCount val="2"/>
                      <c:pt idx="0">
                        <c:v>Control</c:v>
                      </c:pt>
                    </c:strCache>
                  </c:strRef>
                </c:tx>
                <c:spPr>
                  <a:ln w="28575" cap="rnd">
                    <a:solidFill>
                      <a:schemeClr val="accent6"/>
                    </a:solidFill>
                    <a:prstDash val="sysDash"/>
                    <a:round/>
                  </a:ln>
                  <a:effectLst/>
                </c:spPr>
                <c:marker>
                  <c:symbol val="none"/>
                </c:marker>
                <c:cat>
                  <c:strRef>
                    <c:extLst xmlns:c15="http://schemas.microsoft.com/office/drawing/2012/chart">
                      <c:ext xmlns:c15="http://schemas.microsoft.com/office/drawing/2012/chart" uri="{02D57815-91ED-43cb-92C2-25804820EDAC}">
                        <c15:formulaRef>
                          <c15:sqref>'Data_figures+pilot'!$D$29:$N$29</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'Data_figures+pilot'!$D$38:$N$38</c15:sqref>
                        </c15:formulaRef>
                      </c:ext>
                    </c:extLst>
                    <c:numCache>
                      <c:formatCode>General</c:formatCode>
                      <c:ptCount val="11"/>
                      <c:pt idx="0">
                        <c:v>39</c:v>
                      </c:pt>
                      <c:pt idx="1">
                        <c:v>48</c:v>
                      </c:pt>
                      <c:pt idx="2">
                        <c:v>51</c:v>
                      </c:pt>
                      <c:pt idx="3">
                        <c:v>54</c:v>
                      </c:pt>
                      <c:pt idx="4">
                        <c:v>59</c:v>
                      </c:pt>
                      <c:pt idx="6">
                        <c:v>81</c:v>
                      </c:pt>
                      <c:pt idx="7">
                        <c:v>89</c:v>
                      </c:pt>
                      <c:pt idx="8">
                        <c:v>85</c:v>
                      </c:pt>
                      <c:pt idx="9">
                        <c:v>81</c:v>
                      </c:pt>
                      <c:pt idx="10">
                        <c:v>86</c:v>
                      </c:pt>
                    </c:numCache>
                  </c:numRef>
                </c:val>
                <c:smooth val="0"/>
              </c15:ser>
            </c15:filteredLineSeries>
            <c15:filteredLineSeries>
              <c15:ser>
                <c:idx val="12"/>
                <c:order val="9"/>
                <c:tx>
                  <c:strRef>
                    <c:extLst xmlns:c15="http://schemas.microsoft.com/office/drawing/2012/chart">
                      <c:ext xmlns:c15="http://schemas.microsoft.com/office/drawing/2012/chart" uri="{02D57815-91ED-43cb-92C2-25804820EDAC}">
                        <c15:formulaRef>
                          <c15:sqref>'Data_figures+pilot'!$B$39:$C$39</c15:sqref>
                        </c15:formulaRef>
                      </c:ext>
                    </c:extLst>
                    <c:strCache>
                      <c:ptCount val="2"/>
                      <c:pt idx="0">
                        <c:v>Control</c:v>
                      </c:pt>
                    </c:strCache>
                  </c:strRef>
                </c:tx>
                <c:spPr>
                  <a:ln w="28575" cap="rnd">
                    <a:solidFill>
                      <a:schemeClr val="accent2"/>
                    </a:solidFill>
                    <a:prstDash val="sysDash"/>
                    <a:round/>
                  </a:ln>
                  <a:effectLst/>
                </c:spPr>
                <c:marker>
                  <c:symbol val="none"/>
                </c:marker>
                <c:cat>
                  <c:strRef>
                    <c:extLst xmlns:c15="http://schemas.microsoft.com/office/drawing/2012/chart">
                      <c:ext xmlns:c15="http://schemas.microsoft.com/office/drawing/2012/chart" uri="{02D57815-91ED-43cb-92C2-25804820EDAC}">
                        <c15:formulaRef>
                          <c15:sqref>'Data_figures+pilot'!$D$29:$N$29</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'Data_figures+pilot'!$D$39:$N$39</c15:sqref>
                        </c15:formulaRef>
                      </c:ext>
                    </c:extLst>
                    <c:numCache>
                      <c:formatCode>General</c:formatCode>
                      <c:ptCount val="11"/>
                      <c:pt idx="0">
                        <c:v>41</c:v>
                      </c:pt>
                      <c:pt idx="1">
                        <c:v>30</c:v>
                      </c:pt>
                      <c:pt idx="2">
                        <c:v>30</c:v>
                      </c:pt>
                      <c:pt idx="3">
                        <c:v>30</c:v>
                      </c:pt>
                      <c:pt idx="4">
                        <c:v>45</c:v>
                      </c:pt>
                      <c:pt idx="6">
                        <c:v>49</c:v>
                      </c:pt>
                      <c:pt idx="7">
                        <c:v>59</c:v>
                      </c:pt>
                      <c:pt idx="8">
                        <c:v>51.5</c:v>
                      </c:pt>
                      <c:pt idx="9">
                        <c:v>44</c:v>
                      </c:pt>
                      <c:pt idx="10">
                        <c:v>41</c:v>
                      </c:pt>
                    </c:numCache>
                  </c:numRef>
                </c:val>
                <c:smooth val="0"/>
              </c15:ser>
            </c15:filteredLineSeries>
            <c15:filteredLineSeries>
              <c15:ser>
                <c:idx val="13"/>
                <c:order val="10"/>
                <c:tx>
                  <c:strRef>
                    <c:extLst xmlns:c15="http://schemas.microsoft.com/office/drawing/2012/chart">
                      <c:ext xmlns:c15="http://schemas.microsoft.com/office/drawing/2012/chart" uri="{02D57815-91ED-43cb-92C2-25804820EDAC}">
                        <c15:formulaRef>
                          <c15:sqref>'Data_figures+pilot'!$B$40:$C$40</c15:sqref>
                        </c15:formulaRef>
                      </c:ext>
                    </c:extLst>
                    <c:strCache>
                      <c:ptCount val="2"/>
                      <c:pt idx="0">
                        <c:v>Control</c:v>
                      </c:pt>
                    </c:strCache>
                  </c:strRef>
                </c:tx>
                <c:spPr>
                  <a:ln w="28575" cap="rnd">
                    <a:solidFill>
                      <a:schemeClr val="accent4"/>
                    </a:solidFill>
                    <a:prstDash val="sysDash"/>
                    <a:round/>
                  </a:ln>
                  <a:effectLst/>
                </c:spPr>
                <c:marker>
                  <c:symbol val="none"/>
                </c:marker>
                <c:cat>
                  <c:strRef>
                    <c:extLst xmlns:c15="http://schemas.microsoft.com/office/drawing/2012/chart">
                      <c:ext xmlns:c15="http://schemas.microsoft.com/office/drawing/2012/chart" uri="{02D57815-91ED-43cb-92C2-25804820EDAC}">
                        <c15:formulaRef>
                          <c15:sqref>'Data_figures+pilot'!$D$29:$N$29</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'Data_figures+pilot'!$D$40:$N$40</c15:sqref>
                        </c15:formulaRef>
                      </c:ext>
                    </c:extLst>
                    <c:numCache>
                      <c:formatCode>General</c:formatCode>
                      <c:ptCount val="11"/>
                      <c:pt idx="0">
                        <c:v>61</c:v>
                      </c:pt>
                      <c:pt idx="1">
                        <c:v>68</c:v>
                      </c:pt>
                      <c:pt idx="2">
                        <c:v>68.5</c:v>
                      </c:pt>
                      <c:pt idx="3">
                        <c:v>69</c:v>
                      </c:pt>
                      <c:pt idx="4">
                        <c:v>79</c:v>
                      </c:pt>
                      <c:pt idx="6">
                        <c:v>74</c:v>
                      </c:pt>
                      <c:pt idx="7">
                        <c:v>81</c:v>
                      </c:pt>
                      <c:pt idx="8">
                        <c:v>82.5</c:v>
                      </c:pt>
                      <c:pt idx="9">
                        <c:v>84</c:v>
                      </c:pt>
                      <c:pt idx="10">
                        <c:v>75</c:v>
                      </c:pt>
                    </c:numCache>
                  </c:numRef>
                </c:val>
                <c:smooth val="0"/>
              </c15:ser>
            </c15:filteredLineSeries>
            <c15:filteredLineSeries>
              <c15:ser>
                <c:idx val="14"/>
                <c:order val="11"/>
                <c:tx>
                  <c:strRef>
                    <c:extLst xmlns:c15="http://schemas.microsoft.com/office/drawing/2012/chart">
                      <c:ext xmlns:c15="http://schemas.microsoft.com/office/drawing/2012/chart" uri="{02D57815-91ED-43cb-92C2-25804820EDAC}">
                        <c15:formulaRef>
                          <c15:sqref>'Data_figures+pilot'!$B$41:$C$41</c15:sqref>
                        </c15:formulaRef>
                      </c:ext>
                    </c:extLst>
                    <c:strCache>
                      <c:ptCount val="2"/>
                      <c:pt idx="0">
                        <c:v>Control</c:v>
                      </c:pt>
                    </c:strCache>
                  </c:strRef>
                </c:tx>
                <c:spPr>
                  <a:ln w="28575" cap="rnd">
                    <a:solidFill>
                      <a:srgbClr val="0070C0"/>
                    </a:solidFill>
                    <a:prstDash val="sysDash"/>
                    <a:round/>
                  </a:ln>
                  <a:effectLst/>
                </c:spPr>
                <c:marker>
                  <c:symbol val="none"/>
                </c:marker>
                <c:cat>
                  <c:strRef>
                    <c:extLst xmlns:c15="http://schemas.microsoft.com/office/drawing/2012/chart">
                      <c:ext xmlns:c15="http://schemas.microsoft.com/office/drawing/2012/chart" uri="{02D57815-91ED-43cb-92C2-25804820EDAC}">
                        <c15:formulaRef>
                          <c15:sqref>'Data_figures+pilot'!$D$29:$N$29</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'Data_figures+pilot'!$D$41:$N$41</c15:sqref>
                        </c15:formulaRef>
                      </c:ext>
                    </c:extLst>
                    <c:numCache>
                      <c:formatCode>General</c:formatCode>
                      <c:ptCount val="11"/>
                      <c:pt idx="0">
                        <c:v>53</c:v>
                      </c:pt>
                      <c:pt idx="1">
                        <c:v>61</c:v>
                      </c:pt>
                      <c:pt idx="2">
                        <c:v>63.5</c:v>
                      </c:pt>
                      <c:pt idx="3">
                        <c:v>66</c:v>
                      </c:pt>
                      <c:pt idx="4">
                        <c:v>80</c:v>
                      </c:pt>
                      <c:pt idx="6">
                        <c:v>77</c:v>
                      </c:pt>
                      <c:pt idx="7">
                        <c:v>83</c:v>
                      </c:pt>
                      <c:pt idx="8">
                        <c:v>81.5</c:v>
                      </c:pt>
                      <c:pt idx="9">
                        <c:v>80</c:v>
                      </c:pt>
                      <c:pt idx="10">
                        <c:v>72</c:v>
                      </c:pt>
                    </c:numCache>
                  </c:numRef>
                </c:val>
                <c:smooth val="0"/>
              </c15:ser>
            </c15:filteredLineSeries>
            <c15:filteredLineSeries>
              <c15:ser>
                <c:idx val="15"/>
                <c:order val="12"/>
                <c:tx>
                  <c:strRef>
                    <c:extLst xmlns:c15="http://schemas.microsoft.com/office/drawing/2012/chart">
                      <c:ext xmlns:c15="http://schemas.microsoft.com/office/drawing/2012/chart" uri="{02D57815-91ED-43cb-92C2-25804820EDAC}">
                        <c15:formulaRef>
                          <c15:sqref>'Data_figures+pilot'!$B$42:$C$42</c15:sqref>
                        </c15:formulaRef>
                      </c:ext>
                    </c:extLst>
                    <c:strCache>
                      <c:ptCount val="2"/>
                      <c:pt idx="0">
                        <c:v>Control</c:v>
                      </c:pt>
                    </c:strCache>
                  </c:strRef>
                </c:tx>
                <c:spPr>
                  <a:ln w="28575" cap="rnd">
                    <a:solidFill>
                      <a:srgbClr val="7030A0"/>
                    </a:solidFill>
                    <a:prstDash val="sysDash"/>
                    <a:round/>
                  </a:ln>
                  <a:effectLst/>
                </c:spPr>
                <c:marker>
                  <c:symbol val="none"/>
                </c:marker>
                <c:cat>
                  <c:strRef>
                    <c:extLst xmlns:c15="http://schemas.microsoft.com/office/drawing/2012/chart">
                      <c:ext xmlns:c15="http://schemas.microsoft.com/office/drawing/2012/chart" uri="{02D57815-91ED-43cb-92C2-25804820EDAC}">
                        <c15:formulaRef>
                          <c15:sqref>'Data_figures+pilot'!$D$29:$N$29</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'Data_figures+pilot'!$D$42:$N$42</c15:sqref>
                        </c15:formulaRef>
                      </c:ext>
                    </c:extLst>
                    <c:numCache>
                      <c:formatCode>General</c:formatCode>
                      <c:ptCount val="11"/>
                      <c:pt idx="0">
                        <c:v>41</c:v>
                      </c:pt>
                      <c:pt idx="1">
                        <c:v>38</c:v>
                      </c:pt>
                      <c:pt idx="2">
                        <c:v>46</c:v>
                      </c:pt>
                      <c:pt idx="3">
                        <c:v>54</c:v>
                      </c:pt>
                      <c:pt idx="4">
                        <c:v>52</c:v>
                      </c:pt>
                      <c:pt idx="6">
                        <c:v>50</c:v>
                      </c:pt>
                      <c:pt idx="7">
                        <c:v>55</c:v>
                      </c:pt>
                      <c:pt idx="8">
                        <c:v>59.5</c:v>
                      </c:pt>
                      <c:pt idx="9">
                        <c:v>64</c:v>
                      </c:pt>
                      <c:pt idx="10">
                        <c:v>70</c:v>
                      </c:pt>
                    </c:numCache>
                  </c:numRef>
                </c:val>
                <c:smooth val="0"/>
              </c15:ser>
            </c15:filteredLineSeries>
            <c15:filteredLineSeries>
              <c15:ser>
                <c:idx val="7"/>
                <c:order val="15"/>
                <c:tx>
                  <c:strRef>
                    <c:extLst xmlns:c15="http://schemas.microsoft.com/office/drawing/2012/chart">
                      <c:ext xmlns:c15="http://schemas.microsoft.com/office/drawing/2012/chart" uri="{02D57815-91ED-43cb-92C2-25804820EDAC}">
                        <c15:formulaRef>
                          <c15:sqref>'Data_figures+pilot'!$B$45:$C$45</c15:sqref>
                        </c15:formulaRef>
                      </c:ext>
                    </c:extLst>
                    <c:strCache>
                      <c:ptCount val="2"/>
                      <c:pt idx="0">
                        <c:v>Pilot</c:v>
                      </c:pt>
                    </c:strCache>
                  </c:strRef>
                </c:tx>
                <c:spPr>
                  <a:ln w="28575" cap="rnd">
                    <a:noFill/>
                    <a:round/>
                  </a:ln>
                  <a:effectLst/>
                </c:spPr>
                <c:marker>
                  <c:symbol val="none"/>
                </c:marker>
                <c:cat>
                  <c:strRef>
                    <c:extLst xmlns:c15="http://schemas.microsoft.com/office/drawing/2012/chart">
                      <c:ext xmlns:c15="http://schemas.microsoft.com/office/drawing/2012/chart" uri="{02D57815-91ED-43cb-92C2-25804820EDAC}">
                        <c15:formulaRef>
                          <c15:sqref>'Data_figures+pilot'!$D$29:$N$29</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'Data_figures+pilot'!$D$45:$N$45</c15:sqref>
                        </c15:formulaRef>
                      </c:ext>
                    </c:extLst>
                    <c:numCache>
                      <c:formatCode>General</c:formatCode>
                      <c:ptCount val="11"/>
                    </c:numCache>
                  </c:numRef>
                </c:val>
                <c:smooth val="0"/>
              </c15:ser>
            </c15:filteredLineSeries>
            <c15:filteredLineSeries>
              <c15:ser>
                <c:idx val="8"/>
                <c:order val="16"/>
                <c:tx>
                  <c:strRef>
                    <c:extLst xmlns:c15="http://schemas.microsoft.com/office/drawing/2012/chart">
                      <c:ext xmlns:c15="http://schemas.microsoft.com/office/drawing/2012/chart" uri="{02D57815-91ED-43cb-92C2-25804820EDAC}">
                        <c15:formulaRef>
                          <c15:sqref>'Data_figures+pilot'!$B$46:$C$46</c15:sqref>
                        </c15:formulaRef>
                      </c:ext>
                    </c:extLst>
                    <c:strCache>
                      <c:ptCount val="2"/>
                      <c:pt idx="0">
                        <c:v>Pilot</c:v>
                      </c:pt>
                    </c:strCache>
                  </c:strRef>
                </c:tx>
                <c:spPr>
                  <a:ln w="28575" cap="rnd">
                    <a:solidFill>
                      <a:schemeClr val="accent6"/>
                    </a:solidFill>
                    <a:prstDash val="sysDot"/>
                    <a:round/>
                  </a:ln>
                  <a:effectLst/>
                </c:spPr>
                <c:marker>
                  <c:symbol val="diamond"/>
                  <c:size val="7"/>
                  <c:spPr>
                    <a:solidFill>
                      <a:schemeClr val="accent6"/>
                    </a:solidFill>
                    <a:ln w="9525">
                      <a:solidFill>
                        <a:schemeClr val="accent6"/>
                      </a:solidFill>
                      <a:prstDash val="sysDot"/>
                    </a:ln>
                    <a:effectLst/>
                  </c:spPr>
                </c:marker>
                <c:cat>
                  <c:strRef>
                    <c:extLst xmlns:c15="http://schemas.microsoft.com/office/drawing/2012/chart">
                      <c:ext xmlns:c15="http://schemas.microsoft.com/office/drawing/2012/chart" uri="{02D57815-91ED-43cb-92C2-25804820EDAC}">
                        <c15:formulaRef>
                          <c15:sqref>'Data_figures+pilot'!$D$29:$N$29</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'Data_figures+pilot'!$D$46:$N$46</c15:sqref>
                        </c15:formulaRef>
                      </c:ext>
                    </c:extLst>
                    <c:numCache>
                      <c:formatCode>General</c:formatCode>
                      <c:ptCount val="11"/>
                      <c:pt idx="0">
                        <c:v>64</c:v>
                      </c:pt>
                      <c:pt idx="1">
                        <c:v>61</c:v>
                      </c:pt>
                      <c:pt idx="2">
                        <c:v>67</c:v>
                      </c:pt>
                      <c:pt idx="3">
                        <c:v>73</c:v>
                      </c:pt>
                      <c:pt idx="4">
                        <c:v>61</c:v>
                      </c:pt>
                      <c:pt idx="6">
                        <c:v>93</c:v>
                      </c:pt>
                      <c:pt idx="7">
                        <c:v>89</c:v>
                      </c:pt>
                      <c:pt idx="8">
                        <c:v>87.5</c:v>
                      </c:pt>
                      <c:pt idx="9">
                        <c:v>86</c:v>
                      </c:pt>
                      <c:pt idx="10">
                        <c:v>74</c:v>
                      </c:pt>
                    </c:numCache>
                  </c:numRef>
                </c:val>
                <c:smooth val="0"/>
              </c15:ser>
            </c15:filteredLineSeries>
            <c15:filteredLineSeries>
              <c15:ser>
                <c:idx val="9"/>
                <c:order val="17"/>
                <c:tx>
                  <c:strRef>
                    <c:extLst xmlns:c15="http://schemas.microsoft.com/office/drawing/2012/chart">
                      <c:ext xmlns:c15="http://schemas.microsoft.com/office/drawing/2012/chart" uri="{02D57815-91ED-43cb-92C2-25804820EDAC}">
                        <c15:formulaRef>
                          <c15:sqref>'Data_figures+pilot'!$B$47:$C$47</c15:sqref>
                        </c15:formulaRef>
                      </c:ext>
                    </c:extLst>
                    <c:strCache>
                      <c:ptCount val="2"/>
                      <c:pt idx="0">
                        <c:v>Pilot</c:v>
                      </c:pt>
                    </c:strCache>
                  </c:strRef>
                </c:tx>
                <c:spPr>
                  <a:ln w="28575" cap="rnd">
                    <a:solidFill>
                      <a:schemeClr val="accent2"/>
                    </a:solidFill>
                    <a:prstDash val="sysDot"/>
                    <a:round/>
                  </a:ln>
                  <a:effectLst/>
                </c:spPr>
                <c:marker>
                  <c:symbol val="diamond"/>
                  <c:size val="7"/>
                  <c:spPr>
                    <a:solidFill>
                      <a:schemeClr val="accent2"/>
                    </a:solidFill>
                    <a:ln w="9525">
                      <a:solidFill>
                        <a:schemeClr val="accent2"/>
                      </a:solidFill>
                      <a:prstDash val="sysDot"/>
                    </a:ln>
                    <a:effectLst/>
                  </c:spPr>
                </c:marker>
                <c:cat>
                  <c:strRef>
                    <c:extLst xmlns:c15="http://schemas.microsoft.com/office/drawing/2012/chart">
                      <c:ext xmlns:c15="http://schemas.microsoft.com/office/drawing/2012/chart" uri="{02D57815-91ED-43cb-92C2-25804820EDAC}">
                        <c15:formulaRef>
                          <c15:sqref>'Data_figures+pilot'!$D$29:$N$29</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'Data_figures+pilot'!$D$47:$N$47</c15:sqref>
                        </c15:formulaRef>
                      </c:ext>
                    </c:extLst>
                    <c:numCache>
                      <c:formatCode>General</c:formatCode>
                      <c:ptCount val="11"/>
                      <c:pt idx="0">
                        <c:v>46</c:v>
                      </c:pt>
                      <c:pt idx="1">
                        <c:v>42</c:v>
                      </c:pt>
                      <c:pt idx="2">
                        <c:v>46.5</c:v>
                      </c:pt>
                      <c:pt idx="3">
                        <c:v>51</c:v>
                      </c:pt>
                      <c:pt idx="4">
                        <c:v>58</c:v>
                      </c:pt>
                      <c:pt idx="6">
                        <c:v>29</c:v>
                      </c:pt>
                      <c:pt idx="7">
                        <c:v>72</c:v>
                      </c:pt>
                      <c:pt idx="8">
                        <c:v>57.5</c:v>
                      </c:pt>
                      <c:pt idx="9">
                        <c:v>43</c:v>
                      </c:pt>
                      <c:pt idx="10">
                        <c:v>59</c:v>
                      </c:pt>
                    </c:numCache>
                  </c:numRef>
                </c:val>
                <c:smooth val="0"/>
              </c15:ser>
            </c15:filteredLineSeries>
            <c15:filteredLineSeries>
              <c15:ser>
                <c:idx val="18"/>
                <c:order val="18"/>
                <c:tx>
                  <c:strRef>
                    <c:extLst xmlns:c15="http://schemas.microsoft.com/office/drawing/2012/chart">
                      <c:ext xmlns:c15="http://schemas.microsoft.com/office/drawing/2012/chart" uri="{02D57815-91ED-43cb-92C2-25804820EDAC}">
                        <c15:formulaRef>
                          <c15:sqref>'Data_figures+pilot'!$B$48:$C$48</c15:sqref>
                        </c15:formulaRef>
                      </c:ext>
                    </c:extLst>
                    <c:strCache>
                      <c:ptCount val="2"/>
                      <c:pt idx="0">
                        <c:v>Pilot</c:v>
                      </c:pt>
                    </c:strCache>
                  </c:strRef>
                </c:tx>
                <c:spPr>
                  <a:ln w="28575" cap="rnd">
                    <a:solidFill>
                      <a:schemeClr val="accent4"/>
                    </a:solidFill>
                    <a:prstDash val="sysDot"/>
                    <a:round/>
                  </a:ln>
                  <a:effectLst/>
                </c:spPr>
                <c:marker>
                  <c:symbol val="diamond"/>
                  <c:size val="7"/>
                  <c:spPr>
                    <a:solidFill>
                      <a:schemeClr val="accent4"/>
                    </a:solidFill>
                    <a:ln w="9525">
                      <a:solidFill>
                        <a:schemeClr val="accent4"/>
                      </a:solidFill>
                      <a:prstDash val="sysDot"/>
                    </a:ln>
                    <a:effectLst/>
                  </c:spPr>
                </c:marker>
                <c:cat>
                  <c:strRef>
                    <c:extLst xmlns:c15="http://schemas.microsoft.com/office/drawing/2012/chart">
                      <c:ext xmlns:c15="http://schemas.microsoft.com/office/drawing/2012/chart" uri="{02D57815-91ED-43cb-92C2-25804820EDAC}">
                        <c15:formulaRef>
                          <c15:sqref>'Data_figures+pilot'!$D$29:$N$29</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'Data_figures+pilot'!$D$48:$N$48</c15:sqref>
                        </c15:formulaRef>
                      </c:ext>
                    </c:extLst>
                    <c:numCache>
                      <c:formatCode>General</c:formatCode>
                      <c:ptCount val="11"/>
                      <c:pt idx="0">
                        <c:v>69</c:v>
                      </c:pt>
                      <c:pt idx="1">
                        <c:v>62</c:v>
                      </c:pt>
                      <c:pt idx="2">
                        <c:v>75</c:v>
                      </c:pt>
                      <c:pt idx="3">
                        <c:v>88</c:v>
                      </c:pt>
                      <c:pt idx="4">
                        <c:v>80</c:v>
                      </c:pt>
                      <c:pt idx="6">
                        <c:v>83</c:v>
                      </c:pt>
                      <c:pt idx="7">
                        <c:v>86</c:v>
                      </c:pt>
                      <c:pt idx="8">
                        <c:v>85.5</c:v>
                      </c:pt>
                      <c:pt idx="9">
                        <c:v>85</c:v>
                      </c:pt>
                      <c:pt idx="10">
                        <c:v>80</c:v>
                      </c:pt>
                    </c:numCache>
                  </c:numRef>
                </c:val>
                <c:smooth val="0"/>
              </c15:ser>
            </c15:filteredLineSeries>
            <c15:filteredLineSeries>
              <c15:ser>
                <c:idx val="19"/>
                <c:order val="19"/>
                <c:tx>
                  <c:strRef>
                    <c:extLst xmlns:c15="http://schemas.microsoft.com/office/drawing/2012/chart">
                      <c:ext xmlns:c15="http://schemas.microsoft.com/office/drawing/2012/chart" uri="{02D57815-91ED-43cb-92C2-25804820EDAC}">
                        <c15:formulaRef>
                          <c15:sqref>'Data_figures+pilot'!$B$49:$C$49</c15:sqref>
                        </c15:formulaRef>
                      </c:ext>
                    </c:extLst>
                    <c:strCache>
                      <c:ptCount val="2"/>
                      <c:pt idx="0">
                        <c:v>Pilot</c:v>
                      </c:pt>
                    </c:strCache>
                  </c:strRef>
                </c:tx>
                <c:spPr>
                  <a:ln w="28575" cap="rnd">
                    <a:solidFill>
                      <a:schemeClr val="accent5"/>
                    </a:solidFill>
                    <a:prstDash val="sysDot"/>
                    <a:round/>
                  </a:ln>
                  <a:effectLst/>
                </c:spPr>
                <c:marker>
                  <c:symbol val="diamond"/>
                  <c:size val="7"/>
                  <c:spPr>
                    <a:solidFill>
                      <a:schemeClr val="accent5"/>
                    </a:solidFill>
                    <a:ln w="9525">
                      <a:solidFill>
                        <a:schemeClr val="accent5"/>
                      </a:solidFill>
                    </a:ln>
                    <a:effectLst/>
                  </c:spPr>
                </c:marker>
                <c:cat>
                  <c:strRef>
                    <c:extLst xmlns:c15="http://schemas.microsoft.com/office/drawing/2012/chart">
                      <c:ext xmlns:c15="http://schemas.microsoft.com/office/drawing/2012/chart" uri="{02D57815-91ED-43cb-92C2-25804820EDAC}">
                        <c15:formulaRef>
                          <c15:sqref>'Data_figures+pilot'!$D$29:$N$29</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'Data_figures+pilot'!$D$49:$N$49</c15:sqref>
                        </c15:formulaRef>
                      </c:ext>
                    </c:extLst>
                    <c:numCache>
                      <c:formatCode>General</c:formatCode>
                      <c:ptCount val="11"/>
                      <c:pt idx="0">
                        <c:v>65</c:v>
                      </c:pt>
                      <c:pt idx="1">
                        <c:v>58</c:v>
                      </c:pt>
                      <c:pt idx="2">
                        <c:v>71</c:v>
                      </c:pt>
                      <c:pt idx="3">
                        <c:v>84</c:v>
                      </c:pt>
                      <c:pt idx="4">
                        <c:v>74</c:v>
                      </c:pt>
                      <c:pt idx="6">
                        <c:v>78</c:v>
                      </c:pt>
                      <c:pt idx="7">
                        <c:v>92</c:v>
                      </c:pt>
                      <c:pt idx="8">
                        <c:v>88</c:v>
                      </c:pt>
                      <c:pt idx="9">
                        <c:v>84</c:v>
                      </c:pt>
                      <c:pt idx="10">
                        <c:v>77</c:v>
                      </c:pt>
                    </c:numCache>
                  </c:numRef>
                </c:val>
                <c:smooth val="0"/>
              </c15:ser>
            </c15:filteredLineSeries>
            <c15:filteredLineSeries>
              <c15:ser>
                <c:idx val="20"/>
                <c:order val="20"/>
                <c:tx>
                  <c:strRef>
                    <c:extLst xmlns:c15="http://schemas.microsoft.com/office/drawing/2012/chart">
                      <c:ext xmlns:c15="http://schemas.microsoft.com/office/drawing/2012/chart" uri="{02D57815-91ED-43cb-92C2-25804820EDAC}">
                        <c15:formulaRef>
                          <c15:sqref>'Data_figures+pilot'!$B$50:$C$50</c15:sqref>
                        </c15:formulaRef>
                      </c:ext>
                    </c:extLst>
                    <c:strCache>
                      <c:ptCount val="2"/>
                      <c:pt idx="0">
                        <c:v>Pilot</c:v>
                      </c:pt>
                    </c:strCache>
                  </c:strRef>
                </c:tx>
                <c:spPr>
                  <a:ln w="28575" cap="rnd">
                    <a:solidFill>
                      <a:srgbClr val="7030A0"/>
                    </a:solidFill>
                    <a:prstDash val="sysDot"/>
                    <a:round/>
                  </a:ln>
                  <a:effectLst/>
                </c:spPr>
                <c:marker>
                  <c:symbol val="diamond"/>
                  <c:size val="7"/>
                  <c:spPr>
                    <a:solidFill>
                      <a:srgbClr val="7030A0"/>
                    </a:solidFill>
                    <a:ln w="9525">
                      <a:solidFill>
                        <a:srgbClr val="7030A0"/>
                      </a:solidFill>
                    </a:ln>
                    <a:effectLst/>
                  </c:spPr>
                </c:marker>
                <c:cat>
                  <c:strRef>
                    <c:extLst xmlns:c15="http://schemas.microsoft.com/office/drawing/2012/chart">
                      <c:ext xmlns:c15="http://schemas.microsoft.com/office/drawing/2012/chart" uri="{02D57815-91ED-43cb-92C2-25804820EDAC}">
                        <c15:formulaRef>
                          <c15:sqref>'Data_figures+pilot'!$D$29:$N$29</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'Data_figures+pilot'!$D$50:$N$50</c15:sqref>
                        </c15:formulaRef>
                      </c:ext>
                    </c:extLst>
                    <c:numCache>
                      <c:formatCode>General</c:formatCode>
                      <c:ptCount val="11"/>
                      <c:pt idx="0">
                        <c:v>26</c:v>
                      </c:pt>
                      <c:pt idx="1">
                        <c:v>49</c:v>
                      </c:pt>
                      <c:pt idx="2">
                        <c:v>53.5</c:v>
                      </c:pt>
                      <c:pt idx="3">
                        <c:v>58</c:v>
                      </c:pt>
                      <c:pt idx="4">
                        <c:v>63</c:v>
                      </c:pt>
                      <c:pt idx="6">
                        <c:v>48</c:v>
                      </c:pt>
                      <c:pt idx="7">
                        <c:v>76</c:v>
                      </c:pt>
                      <c:pt idx="8">
                        <c:v>79</c:v>
                      </c:pt>
                      <c:pt idx="9">
                        <c:v>82</c:v>
                      </c:pt>
                      <c:pt idx="10">
                        <c:v>65</c:v>
                      </c:pt>
                    </c:numCache>
                  </c:numRef>
                </c:val>
                <c:smooth val="0"/>
              </c15:ser>
            </c15:filteredLineSeries>
          </c:ext>
        </c:extLst>
      </c:lineChart>
      <c:catAx>
        <c:axId val="583230088"/>
        <c:scaling>
          <c:orientation val="minMax"/>
        </c:scaling>
        <c:delete val="0"/>
        <c:axPos val="b"/>
        <c:numFmt formatCode="[$-409]mmm\-yy;@"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583228520"/>
        <c:crossesAt val="0"/>
        <c:auto val="0"/>
        <c:lblAlgn val="ctr"/>
        <c:lblOffset val="100"/>
        <c:noMultiLvlLbl val="1"/>
      </c:catAx>
      <c:valAx>
        <c:axId val="583228520"/>
        <c:scaling>
          <c:orientation val="minMax"/>
          <c:max val="100"/>
        </c:scaling>
        <c:delete val="0"/>
        <c:axPos val="l"/>
        <c:majorGridlines>
          <c:spPr>
            <a:ln w="9525" cap="flat" cmpd="sng" algn="ctr">
              <a:solidFill>
                <a:schemeClr val="bg1">
                  <a:lumMod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b="1"/>
                  <a:t>Average score</a:t>
                </a:r>
                <a:r>
                  <a:rPr lang="en-US" b="1" baseline="0"/>
                  <a:t> (percent of possible points)</a:t>
                </a:r>
              </a:p>
            </c:rich>
          </c:tx>
          <c:layout/>
          <c:overlay val="0"/>
          <c:spPr>
            <a:noFill/>
            <a:ln>
              <a:noFill/>
            </a:ln>
            <a:effectLst/>
          </c:spPr>
          <c:txPr>
            <a:bodyPr rot="-5400000" spcFirstLastPara="1" vertOverflow="ellipsis" vert="horz" wrap="square" anchor="ctr" anchorCtr="1"/>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583230088"/>
        <c:crosses val="autoZero"/>
        <c:crossBetween val="midCat"/>
        <c:majorUnit val="20"/>
      </c:valAx>
      <c:valAx>
        <c:axId val="583225384"/>
        <c:scaling>
          <c:orientation val="minMax"/>
          <c:max val="10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583224208"/>
        <c:crosses val="max"/>
        <c:crossBetween val="between"/>
        <c:majorUnit val="20"/>
      </c:valAx>
      <c:catAx>
        <c:axId val="583224208"/>
        <c:scaling>
          <c:orientation val="minMax"/>
        </c:scaling>
        <c:delete val="1"/>
        <c:axPos val="b"/>
        <c:numFmt formatCode="General" sourceLinked="1"/>
        <c:majorTickMark val="out"/>
        <c:minorTickMark val="none"/>
        <c:tickLblPos val="nextTo"/>
        <c:crossAx val="583225384"/>
        <c:crosses val="autoZero"/>
        <c:auto val="1"/>
        <c:lblAlgn val="ctr"/>
        <c:lblOffset val="100"/>
        <c:noMultiLvlLbl val="0"/>
      </c:catAx>
      <c:spPr>
        <a:noFill/>
        <a:ln>
          <a:noFill/>
        </a:ln>
        <a:effectLst/>
      </c:spPr>
    </c:plotArea>
    <c:legend>
      <c:legendPos val="t"/>
      <c:legendEntry>
        <c:idx val="0"/>
        <c:delete val="1"/>
      </c:legendEntry>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5580109600845014E-2"/>
          <c:y val="5.4466945310745821E-2"/>
          <c:w val="0.85892062128067881"/>
          <c:h val="0.82747851104152947"/>
        </c:manualLayout>
      </c:layout>
      <c:barChart>
        <c:barDir val="col"/>
        <c:grouping val="clustered"/>
        <c:varyColors val="0"/>
        <c:ser>
          <c:idx val="17"/>
          <c:order val="14"/>
          <c:tx>
            <c:strRef>
              <c:f>'Data_figures+pilot'!$B$48:$C$48</c:f>
              <c:strCache>
                <c:ptCount val="2"/>
                <c:pt idx="0">
                  <c:v>End of school year</c:v>
                </c:pt>
              </c:strCache>
            </c:strRef>
          </c:tx>
          <c:spPr>
            <a:solidFill>
              <a:schemeClr val="bg1">
                <a:lumMod val="95000"/>
              </a:schemeClr>
            </a:solidFill>
            <a:ln>
              <a:noFill/>
              <a:prstDash val="sysDash"/>
            </a:ln>
            <a:effectLst/>
          </c:spPr>
          <c:invertIfNegative val="0"/>
          <c:dLbls>
            <c:spPr>
              <a:noFill/>
              <a:ln>
                <a:noFill/>
              </a:ln>
              <a:effectLst/>
            </c:spPr>
            <c:txPr>
              <a:bodyPr rot="-5400000" spcFirstLastPara="1" vertOverflow="ellipsis"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inBase"/>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'Data_figures+pilot'!$D$31:$N$31</c:f>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f>'Data_figures+pilot'!$D$48:$N$48</c:f>
              <c:numCache>
                <c:formatCode>General</c:formatCode>
                <c:ptCount val="11"/>
                <c:pt idx="2">
                  <c:v>100</c:v>
                </c:pt>
                <c:pt idx="8">
                  <c:v>100</c:v>
                </c:pt>
              </c:numCache>
            </c:numRef>
          </c:val>
        </c:ser>
        <c:dLbls>
          <c:showLegendKey val="0"/>
          <c:showVal val="0"/>
          <c:showCatName val="0"/>
          <c:showSerName val="0"/>
          <c:showPercent val="0"/>
          <c:showBubbleSize val="0"/>
        </c:dLbls>
        <c:gapWidth val="500"/>
        <c:axId val="583226560"/>
        <c:axId val="583225776"/>
      </c:barChart>
      <c:lineChart>
        <c:grouping val="standard"/>
        <c:varyColors val="0"/>
        <c:ser>
          <c:idx val="4"/>
          <c:order val="4"/>
          <c:tx>
            <c:strRef>
              <c:f>'Data_figures+pilot'!$B$36:$C$36</c:f>
              <c:strCache>
                <c:ptCount val="2"/>
                <c:pt idx="0">
                  <c:v>Intervention</c:v>
                </c:pt>
              </c:strCache>
              <c:extLst xmlns:c15="http://schemas.microsoft.com/office/drawing/2012/chart"/>
            </c:strRef>
          </c:tx>
          <c:spPr>
            <a:ln w="28575" cap="rnd">
              <a:solidFill>
                <a:srgbClr val="0070C0"/>
              </a:solidFill>
              <a:round/>
            </a:ln>
            <a:effectLst/>
          </c:spPr>
          <c:marker>
            <c:symbol val="none"/>
          </c:marker>
          <c:cat>
            <c:strRef>
              <c:f>'Data_figures+pilot'!$D$31:$N$31</c:f>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extLst xmlns:c15="http://schemas.microsoft.com/office/drawing/2012/chart"/>
            </c:strRef>
          </c:cat>
          <c:val>
            <c:numRef>
              <c:f>'Data_figures+pilot'!$D$36:$N$36</c:f>
              <c:numCache>
                <c:formatCode>General</c:formatCode>
                <c:ptCount val="11"/>
                <c:pt idx="0">
                  <c:v>74</c:v>
                </c:pt>
                <c:pt idx="1">
                  <c:v>78</c:v>
                </c:pt>
                <c:pt idx="2" formatCode="0">
                  <c:v>79.5</c:v>
                </c:pt>
                <c:pt idx="3">
                  <c:v>84</c:v>
                </c:pt>
                <c:pt idx="4">
                  <c:v>85</c:v>
                </c:pt>
                <c:pt idx="6">
                  <c:v>90</c:v>
                </c:pt>
                <c:pt idx="7">
                  <c:v>96</c:v>
                </c:pt>
                <c:pt idx="8">
                  <c:v>93.5</c:v>
                </c:pt>
                <c:pt idx="9">
                  <c:v>91</c:v>
                </c:pt>
                <c:pt idx="10">
                  <c:v>91</c:v>
                </c:pt>
              </c:numCache>
              <c:extLst xmlns:c15="http://schemas.microsoft.com/office/drawing/2012/chart"/>
            </c:numRef>
          </c:val>
          <c:smooth val="0"/>
        </c:ser>
        <c:ser>
          <c:idx val="14"/>
          <c:order val="11"/>
          <c:tx>
            <c:strRef>
              <c:f>'Data_figures+pilot'!$B$44:$C$44</c:f>
              <c:strCache>
                <c:ptCount val="2"/>
                <c:pt idx="0">
                  <c:v>Control</c:v>
                </c:pt>
              </c:strCache>
              <c:extLst xmlns:c15="http://schemas.microsoft.com/office/drawing/2012/chart"/>
            </c:strRef>
          </c:tx>
          <c:spPr>
            <a:ln w="28575" cap="rnd">
              <a:solidFill>
                <a:srgbClr val="0070C0"/>
              </a:solidFill>
              <a:prstDash val="sysDash"/>
              <a:round/>
            </a:ln>
            <a:effectLst/>
          </c:spPr>
          <c:marker>
            <c:symbol val="none"/>
          </c:marker>
          <c:cat>
            <c:strRef>
              <c:f>'Data_figures+pilot'!$D$31:$N$31</c:f>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extLst xmlns:c15="http://schemas.microsoft.com/office/drawing/2012/chart"/>
            </c:strRef>
          </c:cat>
          <c:val>
            <c:numRef>
              <c:f>'Data_figures+pilot'!$D$44:$N$44</c:f>
              <c:numCache>
                <c:formatCode>General</c:formatCode>
                <c:ptCount val="11"/>
                <c:pt idx="0">
                  <c:v>53</c:v>
                </c:pt>
                <c:pt idx="1">
                  <c:v>61</c:v>
                </c:pt>
                <c:pt idx="2">
                  <c:v>63.5</c:v>
                </c:pt>
                <c:pt idx="3">
                  <c:v>66</c:v>
                </c:pt>
                <c:pt idx="4">
                  <c:v>80</c:v>
                </c:pt>
                <c:pt idx="6">
                  <c:v>77</c:v>
                </c:pt>
                <c:pt idx="7">
                  <c:v>83</c:v>
                </c:pt>
                <c:pt idx="8">
                  <c:v>81.5</c:v>
                </c:pt>
                <c:pt idx="9">
                  <c:v>80</c:v>
                </c:pt>
                <c:pt idx="10">
                  <c:v>72</c:v>
                </c:pt>
              </c:numCache>
              <c:extLst xmlns:c15="http://schemas.microsoft.com/office/drawing/2012/chart"/>
            </c:numRef>
          </c:val>
          <c:smooth val="0"/>
        </c:ser>
        <c:ser>
          <c:idx val="19"/>
          <c:order val="19"/>
          <c:tx>
            <c:strRef>
              <c:f>'Data_figures+pilot'!$B$53:$C$53</c:f>
              <c:strCache>
                <c:ptCount val="2"/>
                <c:pt idx="0">
                  <c:v>Pilot</c:v>
                </c:pt>
              </c:strCache>
              <c:extLst xmlns:c15="http://schemas.microsoft.com/office/drawing/2012/chart"/>
            </c:strRef>
          </c:tx>
          <c:spPr>
            <a:ln w="28575" cap="rnd">
              <a:solidFill>
                <a:schemeClr val="accent5"/>
              </a:solidFill>
              <a:prstDash val="sysDot"/>
              <a:round/>
            </a:ln>
            <a:effectLst/>
          </c:spPr>
          <c:marker>
            <c:symbol val="diamond"/>
            <c:size val="7"/>
            <c:spPr>
              <a:solidFill>
                <a:schemeClr val="accent5"/>
              </a:solidFill>
              <a:ln w="9525">
                <a:solidFill>
                  <a:schemeClr val="accent5"/>
                </a:solidFill>
              </a:ln>
              <a:effectLst/>
            </c:spPr>
          </c:marker>
          <c:cat>
            <c:strRef>
              <c:f>'Data_figures+pilot'!$D$31:$N$31</c:f>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extLst xmlns:c15="http://schemas.microsoft.com/office/drawing/2012/chart"/>
            </c:strRef>
          </c:cat>
          <c:val>
            <c:numRef>
              <c:f>'Data_figures+pilot'!$D$53:$N$53</c:f>
              <c:numCache>
                <c:formatCode>General</c:formatCode>
                <c:ptCount val="11"/>
                <c:pt idx="0">
                  <c:v>65</c:v>
                </c:pt>
                <c:pt idx="1">
                  <c:v>58</c:v>
                </c:pt>
                <c:pt idx="2">
                  <c:v>71</c:v>
                </c:pt>
                <c:pt idx="3">
                  <c:v>84</c:v>
                </c:pt>
                <c:pt idx="4">
                  <c:v>74</c:v>
                </c:pt>
                <c:pt idx="6">
                  <c:v>78</c:v>
                </c:pt>
                <c:pt idx="7">
                  <c:v>92</c:v>
                </c:pt>
                <c:pt idx="8">
                  <c:v>88</c:v>
                </c:pt>
                <c:pt idx="9">
                  <c:v>84</c:v>
                </c:pt>
                <c:pt idx="10">
                  <c:v>77</c:v>
                </c:pt>
              </c:numCache>
              <c:extLst xmlns:c15="http://schemas.microsoft.com/office/drawing/2012/chart"/>
            </c:numRef>
          </c:val>
          <c:smooth val="0"/>
        </c:ser>
        <c:ser>
          <c:idx val="27"/>
          <c:order val="27"/>
          <c:tx>
            <c:strRef>
              <c:f>'Data_figures+pilot'!$B$59</c:f>
              <c:strCache>
                <c:ptCount val="1"/>
                <c:pt idx="0">
                  <c:v>2014 baseline from pilot</c:v>
                </c:pt>
              </c:strCache>
            </c:strRef>
          </c:tx>
          <c:spPr>
            <a:ln w="28575" cap="rnd">
              <a:noFill/>
              <a:round/>
            </a:ln>
            <a:effectLst/>
          </c:spPr>
          <c:marker>
            <c:symbol val="diamond"/>
            <c:size val="9"/>
            <c:spPr>
              <a:solidFill>
                <a:schemeClr val="accent5">
                  <a:lumMod val="60000"/>
                  <a:lumOff val="40000"/>
                </a:schemeClr>
              </a:solidFill>
              <a:ln w="9525">
                <a:solidFill>
                  <a:schemeClr val="accent5"/>
                </a:solidFill>
              </a:ln>
              <a:effectLst/>
            </c:spPr>
          </c:marker>
          <c:dLbls>
            <c:dLbl>
              <c:idx val="0"/>
              <c:layout>
                <c:manualLayout>
                  <c:x val="1.4239845644558073E-3"/>
                  <c:y val="0.12723793493833468"/>
                </c:manualLayout>
              </c:layout>
              <c:showLegendKey val="0"/>
              <c:showVal val="0"/>
              <c:showCatName val="0"/>
              <c:showSerName val="1"/>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'Data_figures+pilot'!$D$59:$N$59</c:f>
              <c:numCache>
                <c:formatCode>General</c:formatCode>
                <c:ptCount val="11"/>
                <c:pt idx="0" formatCode="_(* #,##0_);_(* \(#,##0\);_(* &quot;-&quot;??_);_(@_)">
                  <c:v>66.222219999999993</c:v>
                </c:pt>
                <c:pt idx="6" formatCode="_(* #,##0_);_(* \(#,##0\);_(* &quot;-&quot;??_);_(@_)">
                  <c:v>61.153849999999998</c:v>
                </c:pt>
              </c:numCache>
            </c:numRef>
          </c:val>
          <c:smooth val="0"/>
        </c:ser>
        <c:dLbls>
          <c:showLegendKey val="0"/>
          <c:showVal val="0"/>
          <c:showCatName val="0"/>
          <c:showSerName val="0"/>
          <c:showPercent val="0"/>
          <c:showBubbleSize val="0"/>
        </c:dLbls>
        <c:marker val="1"/>
        <c:smooth val="0"/>
        <c:axId val="583223816"/>
        <c:axId val="583234400"/>
        <c:extLst>
          <c:ext xmlns:c15="http://schemas.microsoft.com/office/drawing/2012/chart" uri="{02D57815-91ED-43cb-92C2-25804820EDAC}">
            <c15:filteredLineSeries>
              <c15:ser>
                <c:idx val="0"/>
                <c:order val="0"/>
                <c:tx>
                  <c:strRef>
                    <c:extLst>
                      <c:ext uri="{02D57815-91ED-43cb-92C2-25804820EDAC}">
                        <c15:formulaRef>
                          <c15:sqref>'Data_figures+pilot'!$B$32:$C$32</c15:sqref>
                        </c15:formulaRef>
                      </c:ext>
                    </c:extLst>
                    <c:strCache>
                      <c:ptCount val="2"/>
                      <c:pt idx="0">
                        <c:v>Intervention </c:v>
                      </c:pt>
                    </c:strCache>
                  </c:strRef>
                </c:tx>
                <c:spPr>
                  <a:ln w="28575" cap="rnd">
                    <a:solidFill>
                      <a:schemeClr val="bg1"/>
                    </a:solidFill>
                    <a:round/>
                  </a:ln>
                  <a:effectLst/>
                </c:spPr>
                <c:marker>
                  <c:symbol val="none"/>
                </c:marker>
                <c:cat>
                  <c:strRef>
                    <c:extLst>
                      <c:ex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c:ext uri="{02D57815-91ED-43cb-92C2-25804820EDAC}">
                        <c15:formulaRef>
                          <c15:sqref>'Data_figures+pilot'!$D$32:$N$32</c15:sqref>
                        </c15:formulaRef>
                      </c:ext>
                    </c:extLst>
                    <c:numCache>
                      <c:formatCode>General</c:formatCode>
                      <c:ptCount val="11"/>
                    </c:numCache>
                  </c:numRef>
                </c:val>
                <c:smooth val="0"/>
              </c15:ser>
            </c15:filteredLineSeries>
            <c15:filteredLineSeries>
              <c15:ser>
                <c:idx val="1"/>
                <c:order val="1"/>
                <c:tx>
                  <c:strRef>
                    <c:extLst xmlns:c15="http://schemas.microsoft.com/office/drawing/2012/chart">
                      <c:ext xmlns:c15="http://schemas.microsoft.com/office/drawing/2012/chart" uri="{02D57815-91ED-43cb-92C2-25804820EDAC}">
                        <c15:formulaRef>
                          <c15:sqref>'Data_figures+pilot'!$B$33:$C$33</c15:sqref>
                        </c15:formulaRef>
                      </c:ext>
                    </c:extLst>
                    <c:strCache>
                      <c:ptCount val="2"/>
                      <c:pt idx="0">
                        <c:v>Intervention</c:v>
                      </c:pt>
                    </c:strCache>
                  </c:strRef>
                </c:tx>
                <c:spPr>
                  <a:ln w="28575" cap="rnd">
                    <a:solidFill>
                      <a:schemeClr val="accent6"/>
                    </a:solidFill>
                    <a:round/>
                  </a:ln>
                  <a:effectLst/>
                </c:spPr>
                <c:marker>
                  <c:symbol val="none"/>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'Data_figures+pilot'!$D$33:$N$33</c15:sqref>
                        </c15:formulaRef>
                      </c:ext>
                    </c:extLst>
                    <c:numCache>
                      <c:formatCode>General</c:formatCode>
                      <c:ptCount val="11"/>
                      <c:pt idx="0">
                        <c:v>68</c:v>
                      </c:pt>
                      <c:pt idx="1">
                        <c:v>73</c:v>
                      </c:pt>
                      <c:pt idx="2" formatCode="0">
                        <c:v>72.25</c:v>
                      </c:pt>
                      <c:pt idx="3">
                        <c:v>70</c:v>
                      </c:pt>
                      <c:pt idx="4">
                        <c:v>71</c:v>
                      </c:pt>
                      <c:pt idx="6">
                        <c:v>99</c:v>
                      </c:pt>
                      <c:pt idx="7">
                        <c:v>92</c:v>
                      </c:pt>
                      <c:pt idx="8">
                        <c:v>93</c:v>
                      </c:pt>
                      <c:pt idx="9">
                        <c:v>94</c:v>
                      </c:pt>
                      <c:pt idx="10">
                        <c:v>95</c:v>
                      </c:pt>
                    </c:numCache>
                  </c:numRef>
                </c:val>
                <c:smooth val="0"/>
              </c15:ser>
            </c15:filteredLineSeries>
            <c15:filteredLineSeries>
              <c15:ser>
                <c:idx val="2"/>
                <c:order val="2"/>
                <c:tx>
                  <c:strRef>
                    <c:extLst xmlns:c15="http://schemas.microsoft.com/office/drawing/2012/chart">
                      <c:ext xmlns:c15="http://schemas.microsoft.com/office/drawing/2012/chart" uri="{02D57815-91ED-43cb-92C2-25804820EDAC}">
                        <c15:formulaRef>
                          <c15:sqref>'Data_figures+pilot'!$B$34:$C$34</c15:sqref>
                        </c15:formulaRef>
                      </c:ext>
                    </c:extLst>
                    <c:strCache>
                      <c:ptCount val="2"/>
                      <c:pt idx="0">
                        <c:v>Intervention</c:v>
                      </c:pt>
                    </c:strCache>
                  </c:strRef>
                </c:tx>
                <c:spPr>
                  <a:ln w="28575" cap="rnd">
                    <a:solidFill>
                      <a:schemeClr val="accent2"/>
                    </a:solidFill>
                    <a:round/>
                  </a:ln>
                  <a:effectLst/>
                </c:spPr>
                <c:marker>
                  <c:symbol val="none"/>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'Data_figures+pilot'!$D$34:$N$34</c15:sqref>
                        </c15:formulaRef>
                      </c:ext>
                    </c:extLst>
                    <c:numCache>
                      <c:formatCode>General</c:formatCode>
                      <c:ptCount val="11"/>
                      <c:pt idx="0">
                        <c:v>50</c:v>
                      </c:pt>
                      <c:pt idx="1">
                        <c:v>44</c:v>
                      </c:pt>
                      <c:pt idx="2" formatCode="0">
                        <c:v>44.25</c:v>
                      </c:pt>
                      <c:pt idx="3">
                        <c:v>45</c:v>
                      </c:pt>
                      <c:pt idx="4">
                        <c:v>56</c:v>
                      </c:pt>
                      <c:pt idx="6">
                        <c:v>70</c:v>
                      </c:pt>
                      <c:pt idx="7">
                        <c:v>64</c:v>
                      </c:pt>
                      <c:pt idx="8">
                        <c:v>60.5</c:v>
                      </c:pt>
                      <c:pt idx="9">
                        <c:v>57</c:v>
                      </c:pt>
                      <c:pt idx="10">
                        <c:v>61</c:v>
                      </c:pt>
                    </c:numCache>
                  </c:numRef>
                </c:val>
                <c:smooth val="0"/>
              </c15:ser>
            </c15:filteredLineSeries>
            <c15:filteredLineSeries>
              <c15:ser>
                <c:idx val="3"/>
                <c:order val="3"/>
                <c:tx>
                  <c:strRef>
                    <c:extLst xmlns:c15="http://schemas.microsoft.com/office/drawing/2012/chart">
                      <c:ext xmlns:c15="http://schemas.microsoft.com/office/drawing/2012/chart" uri="{02D57815-91ED-43cb-92C2-25804820EDAC}">
                        <c15:formulaRef>
                          <c15:sqref>'Data_figures+pilot'!$B$35:$C$35</c15:sqref>
                        </c15:formulaRef>
                      </c:ext>
                    </c:extLst>
                    <c:strCache>
                      <c:ptCount val="2"/>
                      <c:pt idx="0">
                        <c:v>Intervention</c:v>
                      </c:pt>
                    </c:strCache>
                  </c:strRef>
                </c:tx>
                <c:spPr>
                  <a:ln w="28575" cap="rnd">
                    <a:solidFill>
                      <a:schemeClr val="accent4"/>
                    </a:solidFill>
                    <a:round/>
                  </a:ln>
                  <a:effectLst/>
                </c:spPr>
                <c:marker>
                  <c:symbol val="none"/>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'Data_figures+pilot'!$D$35:$N$35</c15:sqref>
                        </c15:formulaRef>
                      </c:ext>
                    </c:extLst>
                    <c:numCache>
                      <c:formatCode>General</c:formatCode>
                      <c:ptCount val="11"/>
                      <c:pt idx="0">
                        <c:v>76</c:v>
                      </c:pt>
                      <c:pt idx="1">
                        <c:v>80</c:v>
                      </c:pt>
                      <c:pt idx="2" formatCode="0">
                        <c:v>81</c:v>
                      </c:pt>
                      <c:pt idx="3">
                        <c:v>84</c:v>
                      </c:pt>
                      <c:pt idx="4">
                        <c:v>86</c:v>
                      </c:pt>
                      <c:pt idx="6">
                        <c:v>92</c:v>
                      </c:pt>
                      <c:pt idx="7">
                        <c:v>92</c:v>
                      </c:pt>
                      <c:pt idx="8">
                        <c:v>88</c:v>
                      </c:pt>
                      <c:pt idx="9">
                        <c:v>84</c:v>
                      </c:pt>
                      <c:pt idx="10">
                        <c:v>87</c:v>
                      </c:pt>
                    </c:numCache>
                  </c:numRef>
                </c:val>
                <c:smooth val="0"/>
              </c15:ser>
            </c15:filteredLineSeries>
            <c15:filteredLineSeries>
              <c15:ser>
                <c:idx val="5"/>
                <c:order val="5"/>
                <c:tx>
                  <c:strRef>
                    <c:extLst xmlns:c15="http://schemas.microsoft.com/office/drawing/2012/chart">
                      <c:ext xmlns:c15="http://schemas.microsoft.com/office/drawing/2012/chart" uri="{02D57815-91ED-43cb-92C2-25804820EDAC}">
                        <c15:formulaRef>
                          <c15:sqref>'Data_figures+pilot'!$B$37:$C$37</c15:sqref>
                        </c15:formulaRef>
                      </c:ext>
                    </c:extLst>
                    <c:strCache>
                      <c:ptCount val="2"/>
                      <c:pt idx="0">
                        <c:v>Intervention</c:v>
                      </c:pt>
                    </c:strCache>
                  </c:strRef>
                </c:tx>
                <c:spPr>
                  <a:ln w="28575" cap="rnd">
                    <a:solidFill>
                      <a:srgbClr val="7030A0"/>
                    </a:solidFill>
                    <a:round/>
                  </a:ln>
                  <a:effectLst/>
                </c:spPr>
                <c:marker>
                  <c:symbol val="none"/>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'Data_figures+pilot'!$D$37:$N$37</c15:sqref>
                        </c15:formulaRef>
                      </c:ext>
                    </c:extLst>
                    <c:numCache>
                      <c:formatCode>General</c:formatCode>
                      <c:ptCount val="11"/>
                      <c:pt idx="0">
                        <c:v>60</c:v>
                      </c:pt>
                      <c:pt idx="1">
                        <c:v>69</c:v>
                      </c:pt>
                      <c:pt idx="2" formatCode="0">
                        <c:v>64</c:v>
                      </c:pt>
                      <c:pt idx="3">
                        <c:v>49</c:v>
                      </c:pt>
                      <c:pt idx="4">
                        <c:v>59</c:v>
                      </c:pt>
                      <c:pt idx="6">
                        <c:v>83</c:v>
                      </c:pt>
                      <c:pt idx="7">
                        <c:v>81</c:v>
                      </c:pt>
                      <c:pt idx="8">
                        <c:v>81</c:v>
                      </c:pt>
                      <c:pt idx="9">
                        <c:v>81</c:v>
                      </c:pt>
                      <c:pt idx="10">
                        <c:v>80</c:v>
                      </c:pt>
                    </c:numCache>
                  </c:numRef>
                </c:val>
                <c:smooth val="0"/>
              </c15:ser>
            </c15:filteredLineSeries>
            <c15:filteredLineSeries>
              <c15:ser>
                <c:idx val="6"/>
                <c:order val="6"/>
                <c:tx>
                  <c:strRef>
                    <c:extLst xmlns:c15="http://schemas.microsoft.com/office/drawing/2012/chart">
                      <c:ext xmlns:c15="http://schemas.microsoft.com/office/drawing/2012/chart" uri="{02D57815-91ED-43cb-92C2-25804820EDAC}">
                        <c15:formulaRef>
                          <c15:sqref>'Data_figures+pilot'!$B$38:$C$38</c15:sqref>
                        </c15:formulaRef>
                      </c:ext>
                    </c:extLst>
                    <c:strCache>
                      <c:ptCount val="2"/>
                      <c:pt idx="0">
                        <c:v>Intervention</c:v>
                      </c:pt>
                    </c:strCache>
                  </c:strRef>
                </c:tx>
                <c:spPr>
                  <a:ln w="28575" cap="rnd">
                    <a:solidFill>
                      <a:srgbClr val="C00000"/>
                    </a:solidFill>
                    <a:round/>
                  </a:ln>
                  <a:effectLst/>
                </c:spPr>
                <c:marker>
                  <c:symbol val="none"/>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'Data_figures+pilot'!$D$38:$N$38</c15:sqref>
                        </c15:formulaRef>
                      </c:ext>
                    </c:extLst>
                    <c:numCache>
                      <c:formatCode>General</c:formatCode>
                      <c:ptCount val="11"/>
                      <c:pt idx="0">
                        <c:v>76</c:v>
                      </c:pt>
                      <c:pt idx="1">
                        <c:v>84</c:v>
                      </c:pt>
                      <c:pt idx="2" formatCode="0">
                        <c:v>78.75</c:v>
                      </c:pt>
                      <c:pt idx="3">
                        <c:v>63</c:v>
                      </c:pt>
                      <c:pt idx="4">
                        <c:v>56</c:v>
                      </c:pt>
                      <c:pt idx="6">
                        <c:v>93</c:v>
                      </c:pt>
                      <c:pt idx="7">
                        <c:v>85</c:v>
                      </c:pt>
                      <c:pt idx="8">
                        <c:v>80.5</c:v>
                      </c:pt>
                      <c:pt idx="9">
                        <c:v>76</c:v>
                      </c:pt>
                      <c:pt idx="10">
                        <c:v>76</c:v>
                      </c:pt>
                    </c:numCache>
                  </c:numRef>
                </c:val>
                <c:smooth val="0"/>
              </c15:ser>
            </c15:filteredLineSeries>
            <c15:filteredLineSeries>
              <c15:ser>
                <c:idx val="10"/>
                <c:order val="7"/>
                <c:tx>
                  <c:strRef>
                    <c:extLst xmlns:c15="http://schemas.microsoft.com/office/drawing/2012/chart">
                      <c:ext xmlns:c15="http://schemas.microsoft.com/office/drawing/2012/chart" uri="{02D57815-91ED-43cb-92C2-25804820EDAC}">
                        <c15:formulaRef>
                          <c15:sqref>'Data_figures+pilot'!$B$40:$C$40</c15:sqref>
                        </c15:formulaRef>
                      </c:ext>
                    </c:extLst>
                    <c:strCache>
                      <c:ptCount val="2"/>
                      <c:pt idx="0">
                        <c:v>Control</c:v>
                      </c:pt>
                    </c:strCache>
                  </c:strRef>
                </c:tx>
                <c:spPr>
                  <a:ln w="28575" cap="rnd">
                    <a:noFill/>
                    <a:round/>
                  </a:ln>
                  <a:effectLst/>
                </c:spPr>
                <c:marker>
                  <c:symbol val="none"/>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'Data_figures+pilot'!$D$40:$N$40</c15:sqref>
                        </c15:formulaRef>
                      </c:ext>
                    </c:extLst>
                    <c:numCache>
                      <c:formatCode>General</c:formatCode>
                      <c:ptCount val="11"/>
                    </c:numCache>
                  </c:numRef>
                </c:val>
                <c:smooth val="0"/>
              </c15:ser>
            </c15:filteredLineSeries>
            <c15:filteredLineSeries>
              <c15:ser>
                <c:idx val="11"/>
                <c:order val="8"/>
                <c:tx>
                  <c:strRef>
                    <c:extLst xmlns:c15="http://schemas.microsoft.com/office/drawing/2012/chart">
                      <c:ext xmlns:c15="http://schemas.microsoft.com/office/drawing/2012/chart" uri="{02D57815-91ED-43cb-92C2-25804820EDAC}">
                        <c15:formulaRef>
                          <c15:sqref>'Data_figures+pilot'!$B$41:$C$41</c15:sqref>
                        </c15:formulaRef>
                      </c:ext>
                    </c:extLst>
                    <c:strCache>
                      <c:ptCount val="2"/>
                      <c:pt idx="0">
                        <c:v>Control</c:v>
                      </c:pt>
                    </c:strCache>
                  </c:strRef>
                </c:tx>
                <c:spPr>
                  <a:ln w="28575" cap="rnd">
                    <a:solidFill>
                      <a:schemeClr val="accent6"/>
                    </a:solidFill>
                    <a:prstDash val="sysDash"/>
                    <a:round/>
                  </a:ln>
                  <a:effectLst/>
                </c:spPr>
                <c:marker>
                  <c:symbol val="none"/>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'Data_figures+pilot'!$D$41:$N$41</c15:sqref>
                        </c15:formulaRef>
                      </c:ext>
                    </c:extLst>
                    <c:numCache>
                      <c:formatCode>General</c:formatCode>
                      <c:ptCount val="11"/>
                      <c:pt idx="0">
                        <c:v>39</c:v>
                      </c:pt>
                      <c:pt idx="1">
                        <c:v>48</c:v>
                      </c:pt>
                      <c:pt idx="2">
                        <c:v>51</c:v>
                      </c:pt>
                      <c:pt idx="3">
                        <c:v>54</c:v>
                      </c:pt>
                      <c:pt idx="4">
                        <c:v>59</c:v>
                      </c:pt>
                      <c:pt idx="6">
                        <c:v>81</c:v>
                      </c:pt>
                      <c:pt idx="7">
                        <c:v>89</c:v>
                      </c:pt>
                      <c:pt idx="8">
                        <c:v>85</c:v>
                      </c:pt>
                      <c:pt idx="9">
                        <c:v>81</c:v>
                      </c:pt>
                      <c:pt idx="10">
                        <c:v>86</c:v>
                      </c:pt>
                    </c:numCache>
                  </c:numRef>
                </c:val>
                <c:smooth val="0"/>
              </c15:ser>
            </c15:filteredLineSeries>
            <c15:filteredLineSeries>
              <c15:ser>
                <c:idx val="12"/>
                <c:order val="9"/>
                <c:tx>
                  <c:strRef>
                    <c:extLst xmlns:c15="http://schemas.microsoft.com/office/drawing/2012/chart">
                      <c:ext xmlns:c15="http://schemas.microsoft.com/office/drawing/2012/chart" uri="{02D57815-91ED-43cb-92C2-25804820EDAC}">
                        <c15:formulaRef>
                          <c15:sqref>'Data_figures+pilot'!$B$42:$C$42</c15:sqref>
                        </c15:formulaRef>
                      </c:ext>
                    </c:extLst>
                    <c:strCache>
                      <c:ptCount val="2"/>
                      <c:pt idx="0">
                        <c:v>Control</c:v>
                      </c:pt>
                    </c:strCache>
                  </c:strRef>
                </c:tx>
                <c:spPr>
                  <a:ln w="28575" cap="rnd">
                    <a:solidFill>
                      <a:schemeClr val="accent2"/>
                    </a:solidFill>
                    <a:prstDash val="sysDash"/>
                    <a:round/>
                  </a:ln>
                  <a:effectLst/>
                </c:spPr>
                <c:marker>
                  <c:symbol val="none"/>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'Data_figures+pilot'!$D$42:$N$42</c15:sqref>
                        </c15:formulaRef>
                      </c:ext>
                    </c:extLst>
                    <c:numCache>
                      <c:formatCode>General</c:formatCode>
                      <c:ptCount val="11"/>
                      <c:pt idx="0">
                        <c:v>41</c:v>
                      </c:pt>
                      <c:pt idx="1">
                        <c:v>30</c:v>
                      </c:pt>
                      <c:pt idx="2">
                        <c:v>30</c:v>
                      </c:pt>
                      <c:pt idx="3">
                        <c:v>30</c:v>
                      </c:pt>
                      <c:pt idx="4">
                        <c:v>45</c:v>
                      </c:pt>
                      <c:pt idx="6">
                        <c:v>49</c:v>
                      </c:pt>
                      <c:pt idx="7">
                        <c:v>59</c:v>
                      </c:pt>
                      <c:pt idx="8">
                        <c:v>51.5</c:v>
                      </c:pt>
                      <c:pt idx="9">
                        <c:v>44</c:v>
                      </c:pt>
                      <c:pt idx="10">
                        <c:v>41</c:v>
                      </c:pt>
                    </c:numCache>
                  </c:numRef>
                </c:val>
                <c:smooth val="0"/>
              </c15:ser>
            </c15:filteredLineSeries>
            <c15:filteredLineSeries>
              <c15:ser>
                <c:idx val="13"/>
                <c:order val="10"/>
                <c:tx>
                  <c:strRef>
                    <c:extLst xmlns:c15="http://schemas.microsoft.com/office/drawing/2012/chart">
                      <c:ext xmlns:c15="http://schemas.microsoft.com/office/drawing/2012/chart" uri="{02D57815-91ED-43cb-92C2-25804820EDAC}">
                        <c15:formulaRef>
                          <c15:sqref>'Data_figures+pilot'!$B$43:$C$43</c15:sqref>
                        </c15:formulaRef>
                      </c:ext>
                    </c:extLst>
                    <c:strCache>
                      <c:ptCount val="2"/>
                      <c:pt idx="0">
                        <c:v>Control</c:v>
                      </c:pt>
                    </c:strCache>
                  </c:strRef>
                </c:tx>
                <c:spPr>
                  <a:ln w="28575" cap="rnd">
                    <a:solidFill>
                      <a:schemeClr val="accent4"/>
                    </a:solidFill>
                    <a:prstDash val="sysDash"/>
                    <a:round/>
                  </a:ln>
                  <a:effectLst/>
                </c:spPr>
                <c:marker>
                  <c:symbol val="none"/>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'Data_figures+pilot'!$D$43:$N$43</c15:sqref>
                        </c15:formulaRef>
                      </c:ext>
                    </c:extLst>
                    <c:numCache>
                      <c:formatCode>General</c:formatCode>
                      <c:ptCount val="11"/>
                      <c:pt idx="0">
                        <c:v>61</c:v>
                      </c:pt>
                      <c:pt idx="1">
                        <c:v>68</c:v>
                      </c:pt>
                      <c:pt idx="2">
                        <c:v>68.5</c:v>
                      </c:pt>
                      <c:pt idx="3">
                        <c:v>69</c:v>
                      </c:pt>
                      <c:pt idx="4">
                        <c:v>79</c:v>
                      </c:pt>
                      <c:pt idx="6">
                        <c:v>74</c:v>
                      </c:pt>
                      <c:pt idx="7">
                        <c:v>81</c:v>
                      </c:pt>
                      <c:pt idx="8">
                        <c:v>82.5</c:v>
                      </c:pt>
                      <c:pt idx="9">
                        <c:v>84</c:v>
                      </c:pt>
                      <c:pt idx="10">
                        <c:v>75</c:v>
                      </c:pt>
                    </c:numCache>
                  </c:numRef>
                </c:val>
                <c:smooth val="0"/>
              </c15:ser>
            </c15:filteredLineSeries>
            <c15:filteredLineSeries>
              <c15:ser>
                <c:idx val="15"/>
                <c:order val="12"/>
                <c:tx>
                  <c:strRef>
                    <c:extLst xmlns:c15="http://schemas.microsoft.com/office/drawing/2012/chart">
                      <c:ext xmlns:c15="http://schemas.microsoft.com/office/drawing/2012/chart" uri="{02D57815-91ED-43cb-92C2-25804820EDAC}">
                        <c15:formulaRef>
                          <c15:sqref>'Data_figures+pilot'!$B$45:$C$45</c15:sqref>
                        </c15:formulaRef>
                      </c:ext>
                    </c:extLst>
                    <c:strCache>
                      <c:ptCount val="2"/>
                      <c:pt idx="0">
                        <c:v>Control</c:v>
                      </c:pt>
                    </c:strCache>
                  </c:strRef>
                </c:tx>
                <c:spPr>
                  <a:ln w="28575" cap="rnd">
                    <a:solidFill>
                      <a:srgbClr val="7030A0"/>
                    </a:solidFill>
                    <a:prstDash val="sysDash"/>
                    <a:round/>
                  </a:ln>
                  <a:effectLst/>
                </c:spPr>
                <c:marker>
                  <c:symbol val="none"/>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'Data_figures+pilot'!$D$45:$N$45</c15:sqref>
                        </c15:formulaRef>
                      </c:ext>
                    </c:extLst>
                    <c:numCache>
                      <c:formatCode>General</c:formatCode>
                      <c:ptCount val="11"/>
                      <c:pt idx="0">
                        <c:v>41</c:v>
                      </c:pt>
                      <c:pt idx="1">
                        <c:v>38</c:v>
                      </c:pt>
                      <c:pt idx="2">
                        <c:v>46</c:v>
                      </c:pt>
                      <c:pt idx="3">
                        <c:v>54</c:v>
                      </c:pt>
                      <c:pt idx="4">
                        <c:v>52</c:v>
                      </c:pt>
                      <c:pt idx="6">
                        <c:v>50</c:v>
                      </c:pt>
                      <c:pt idx="7">
                        <c:v>55</c:v>
                      </c:pt>
                      <c:pt idx="8">
                        <c:v>59.5</c:v>
                      </c:pt>
                      <c:pt idx="9">
                        <c:v>64</c:v>
                      </c:pt>
                      <c:pt idx="10">
                        <c:v>70</c:v>
                      </c:pt>
                    </c:numCache>
                  </c:numRef>
                </c:val>
                <c:smooth val="0"/>
              </c15:ser>
            </c15:filteredLineSeries>
            <c15:filteredLineSeries>
              <c15:ser>
                <c:idx val="16"/>
                <c:order val="13"/>
                <c:tx>
                  <c:strRef>
                    <c:extLst xmlns:c15="http://schemas.microsoft.com/office/drawing/2012/chart">
                      <c:ext xmlns:c15="http://schemas.microsoft.com/office/drawing/2012/chart" uri="{02D57815-91ED-43cb-92C2-25804820EDAC}">
                        <c15:formulaRef>
                          <c15:sqref>'Data_figures+pilot'!$B$46:$C$46</c15:sqref>
                        </c15:formulaRef>
                      </c:ext>
                    </c:extLst>
                    <c:strCache>
                      <c:ptCount val="2"/>
                      <c:pt idx="0">
                        <c:v>Control</c:v>
                      </c:pt>
                    </c:strCache>
                  </c:strRef>
                </c:tx>
                <c:spPr>
                  <a:ln w="28575" cap="rnd">
                    <a:solidFill>
                      <a:srgbClr val="C00000"/>
                    </a:solidFill>
                    <a:prstDash val="sysDash"/>
                    <a:round/>
                  </a:ln>
                  <a:effectLst/>
                </c:spPr>
                <c:marker>
                  <c:symbol val="none"/>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'Data_figures+pilot'!$D$46:$N$46</c15:sqref>
                        </c15:formulaRef>
                      </c:ext>
                    </c:extLst>
                    <c:numCache>
                      <c:formatCode>General</c:formatCode>
                      <c:ptCount val="11"/>
                      <c:pt idx="0">
                        <c:v>15</c:v>
                      </c:pt>
                      <c:pt idx="1">
                        <c:v>34</c:v>
                      </c:pt>
                      <c:pt idx="2">
                        <c:v>25</c:v>
                      </c:pt>
                      <c:pt idx="3">
                        <c:v>16</c:v>
                      </c:pt>
                      <c:pt idx="4">
                        <c:v>34</c:v>
                      </c:pt>
                      <c:pt idx="6">
                        <c:v>25</c:v>
                      </c:pt>
                      <c:pt idx="7">
                        <c:v>13</c:v>
                      </c:pt>
                      <c:pt idx="8">
                        <c:v>10.5</c:v>
                      </c:pt>
                      <c:pt idx="9">
                        <c:v>8</c:v>
                      </c:pt>
                      <c:pt idx="10">
                        <c:v>13</c:v>
                      </c:pt>
                    </c:numCache>
                  </c:numRef>
                </c:val>
                <c:smooth val="0"/>
              </c15:ser>
            </c15:filteredLineSeries>
            <c15:filteredLineSeries>
              <c15:ser>
                <c:idx val="7"/>
                <c:order val="15"/>
                <c:tx>
                  <c:strRef>
                    <c:extLst xmlns:c15="http://schemas.microsoft.com/office/drawing/2012/chart">
                      <c:ext xmlns:c15="http://schemas.microsoft.com/office/drawing/2012/chart" uri="{02D57815-91ED-43cb-92C2-25804820EDAC}">
                        <c15:formulaRef>
                          <c15:sqref>'Data_figures+pilot'!$B$49:$C$49</c15:sqref>
                        </c15:formulaRef>
                      </c:ext>
                    </c:extLst>
                    <c:strCache>
                      <c:ptCount val="2"/>
                      <c:pt idx="0">
                        <c:v>Pilot</c:v>
                      </c:pt>
                    </c:strCache>
                  </c:strRef>
                </c:tx>
                <c:spPr>
                  <a:ln w="28575" cap="rnd">
                    <a:noFill/>
                    <a:round/>
                  </a:ln>
                  <a:effectLst/>
                </c:spPr>
                <c:marker>
                  <c:symbol val="none"/>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'Data_figures+pilot'!$D$49:$N$49</c15:sqref>
                        </c15:formulaRef>
                      </c:ext>
                    </c:extLst>
                    <c:numCache>
                      <c:formatCode>General</c:formatCode>
                      <c:ptCount val="11"/>
                    </c:numCache>
                  </c:numRef>
                </c:val>
                <c:smooth val="0"/>
              </c15:ser>
            </c15:filteredLineSeries>
            <c15:filteredLineSeries>
              <c15:ser>
                <c:idx val="8"/>
                <c:order val="16"/>
                <c:tx>
                  <c:strRef>
                    <c:extLst xmlns:c15="http://schemas.microsoft.com/office/drawing/2012/chart">
                      <c:ext xmlns:c15="http://schemas.microsoft.com/office/drawing/2012/chart" uri="{02D57815-91ED-43cb-92C2-25804820EDAC}">
                        <c15:formulaRef>
                          <c15:sqref>'Data_figures+pilot'!$B$50:$C$50</c15:sqref>
                        </c15:formulaRef>
                      </c:ext>
                    </c:extLst>
                    <c:strCache>
                      <c:ptCount val="2"/>
                      <c:pt idx="0">
                        <c:v>Pilot</c:v>
                      </c:pt>
                    </c:strCache>
                  </c:strRef>
                </c:tx>
                <c:spPr>
                  <a:ln w="28575" cap="rnd">
                    <a:solidFill>
                      <a:schemeClr val="accent6"/>
                    </a:solidFill>
                    <a:prstDash val="sysDot"/>
                    <a:round/>
                  </a:ln>
                  <a:effectLst/>
                </c:spPr>
                <c:marker>
                  <c:symbol val="diamond"/>
                  <c:size val="7"/>
                  <c:spPr>
                    <a:solidFill>
                      <a:schemeClr val="accent6"/>
                    </a:solidFill>
                    <a:ln w="9525">
                      <a:solidFill>
                        <a:schemeClr val="accent6"/>
                      </a:solidFill>
                      <a:prstDash val="sysDot"/>
                    </a:ln>
                    <a:effectLst/>
                  </c:spPr>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'Data_figures+pilot'!$D$50:$N$50</c15:sqref>
                        </c15:formulaRef>
                      </c:ext>
                    </c:extLst>
                    <c:numCache>
                      <c:formatCode>General</c:formatCode>
                      <c:ptCount val="11"/>
                      <c:pt idx="0">
                        <c:v>64</c:v>
                      </c:pt>
                      <c:pt idx="1">
                        <c:v>61</c:v>
                      </c:pt>
                      <c:pt idx="2">
                        <c:v>67</c:v>
                      </c:pt>
                      <c:pt idx="3">
                        <c:v>73</c:v>
                      </c:pt>
                      <c:pt idx="4">
                        <c:v>61</c:v>
                      </c:pt>
                      <c:pt idx="6">
                        <c:v>93</c:v>
                      </c:pt>
                      <c:pt idx="7">
                        <c:v>89</c:v>
                      </c:pt>
                      <c:pt idx="8">
                        <c:v>87.5</c:v>
                      </c:pt>
                      <c:pt idx="9">
                        <c:v>86</c:v>
                      </c:pt>
                      <c:pt idx="10">
                        <c:v>74</c:v>
                      </c:pt>
                    </c:numCache>
                  </c:numRef>
                </c:val>
                <c:smooth val="0"/>
              </c15:ser>
            </c15:filteredLineSeries>
            <c15:filteredLineSeries>
              <c15:ser>
                <c:idx val="9"/>
                <c:order val="17"/>
                <c:tx>
                  <c:strRef>
                    <c:extLst xmlns:c15="http://schemas.microsoft.com/office/drawing/2012/chart">
                      <c:ext xmlns:c15="http://schemas.microsoft.com/office/drawing/2012/chart" uri="{02D57815-91ED-43cb-92C2-25804820EDAC}">
                        <c15:formulaRef>
                          <c15:sqref>'Data_figures+pilot'!$B$51:$C$51</c15:sqref>
                        </c15:formulaRef>
                      </c:ext>
                    </c:extLst>
                    <c:strCache>
                      <c:ptCount val="2"/>
                      <c:pt idx="0">
                        <c:v>Pilot</c:v>
                      </c:pt>
                    </c:strCache>
                  </c:strRef>
                </c:tx>
                <c:spPr>
                  <a:ln w="28575" cap="rnd">
                    <a:solidFill>
                      <a:schemeClr val="accent2"/>
                    </a:solidFill>
                    <a:prstDash val="sysDot"/>
                    <a:round/>
                  </a:ln>
                  <a:effectLst/>
                </c:spPr>
                <c:marker>
                  <c:symbol val="diamond"/>
                  <c:size val="7"/>
                  <c:spPr>
                    <a:solidFill>
                      <a:schemeClr val="accent2"/>
                    </a:solidFill>
                    <a:ln w="9525">
                      <a:solidFill>
                        <a:schemeClr val="accent2"/>
                      </a:solidFill>
                      <a:prstDash val="sysDot"/>
                    </a:ln>
                    <a:effectLst/>
                  </c:spPr>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'Data_figures+pilot'!$D$51:$N$51</c15:sqref>
                        </c15:formulaRef>
                      </c:ext>
                    </c:extLst>
                    <c:numCache>
                      <c:formatCode>General</c:formatCode>
                      <c:ptCount val="11"/>
                      <c:pt idx="0">
                        <c:v>46</c:v>
                      </c:pt>
                      <c:pt idx="1">
                        <c:v>42</c:v>
                      </c:pt>
                      <c:pt idx="2">
                        <c:v>46.5</c:v>
                      </c:pt>
                      <c:pt idx="3">
                        <c:v>51</c:v>
                      </c:pt>
                      <c:pt idx="4">
                        <c:v>58</c:v>
                      </c:pt>
                      <c:pt idx="6">
                        <c:v>29</c:v>
                      </c:pt>
                      <c:pt idx="7">
                        <c:v>72</c:v>
                      </c:pt>
                      <c:pt idx="8">
                        <c:v>57.5</c:v>
                      </c:pt>
                      <c:pt idx="9">
                        <c:v>43</c:v>
                      </c:pt>
                      <c:pt idx="10">
                        <c:v>59</c:v>
                      </c:pt>
                    </c:numCache>
                  </c:numRef>
                </c:val>
                <c:smooth val="0"/>
              </c15:ser>
            </c15:filteredLineSeries>
            <c15:filteredLineSeries>
              <c15:ser>
                <c:idx val="18"/>
                <c:order val="18"/>
                <c:tx>
                  <c:strRef>
                    <c:extLst xmlns:c15="http://schemas.microsoft.com/office/drawing/2012/chart">
                      <c:ext xmlns:c15="http://schemas.microsoft.com/office/drawing/2012/chart" uri="{02D57815-91ED-43cb-92C2-25804820EDAC}">
                        <c15:formulaRef>
                          <c15:sqref>'Data_figures+pilot'!$B$52:$C$52</c15:sqref>
                        </c15:formulaRef>
                      </c:ext>
                    </c:extLst>
                    <c:strCache>
                      <c:ptCount val="2"/>
                      <c:pt idx="0">
                        <c:v>Pilot</c:v>
                      </c:pt>
                    </c:strCache>
                  </c:strRef>
                </c:tx>
                <c:spPr>
                  <a:ln w="28575" cap="rnd">
                    <a:solidFill>
                      <a:schemeClr val="accent4"/>
                    </a:solidFill>
                    <a:prstDash val="sysDot"/>
                    <a:round/>
                  </a:ln>
                  <a:effectLst/>
                </c:spPr>
                <c:marker>
                  <c:symbol val="diamond"/>
                  <c:size val="7"/>
                  <c:spPr>
                    <a:solidFill>
                      <a:schemeClr val="accent4"/>
                    </a:solidFill>
                    <a:ln w="9525">
                      <a:solidFill>
                        <a:schemeClr val="accent4"/>
                      </a:solidFill>
                      <a:prstDash val="sysDot"/>
                    </a:ln>
                    <a:effectLst/>
                  </c:spPr>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'Data_figures+pilot'!$D$52:$N$52</c15:sqref>
                        </c15:formulaRef>
                      </c:ext>
                    </c:extLst>
                    <c:numCache>
                      <c:formatCode>General</c:formatCode>
                      <c:ptCount val="11"/>
                      <c:pt idx="0">
                        <c:v>69</c:v>
                      </c:pt>
                      <c:pt idx="1">
                        <c:v>62</c:v>
                      </c:pt>
                      <c:pt idx="2">
                        <c:v>75</c:v>
                      </c:pt>
                      <c:pt idx="3">
                        <c:v>88</c:v>
                      </c:pt>
                      <c:pt idx="4">
                        <c:v>80</c:v>
                      </c:pt>
                      <c:pt idx="6">
                        <c:v>83</c:v>
                      </c:pt>
                      <c:pt idx="7">
                        <c:v>86</c:v>
                      </c:pt>
                      <c:pt idx="8">
                        <c:v>85.5</c:v>
                      </c:pt>
                      <c:pt idx="9">
                        <c:v>85</c:v>
                      </c:pt>
                      <c:pt idx="10">
                        <c:v>80</c:v>
                      </c:pt>
                    </c:numCache>
                  </c:numRef>
                </c:val>
                <c:smooth val="0"/>
              </c15:ser>
            </c15:filteredLineSeries>
            <c15:filteredLineSeries>
              <c15:ser>
                <c:idx val="20"/>
                <c:order val="20"/>
                <c:tx>
                  <c:strRef>
                    <c:extLst xmlns:c15="http://schemas.microsoft.com/office/drawing/2012/chart">
                      <c:ext xmlns:c15="http://schemas.microsoft.com/office/drawing/2012/chart" uri="{02D57815-91ED-43cb-92C2-25804820EDAC}">
                        <c15:formulaRef>
                          <c15:sqref>'Data_figures+pilot'!$B$54:$C$54</c15:sqref>
                        </c15:formulaRef>
                      </c:ext>
                    </c:extLst>
                    <c:strCache>
                      <c:ptCount val="2"/>
                      <c:pt idx="0">
                        <c:v>Pilot</c:v>
                      </c:pt>
                    </c:strCache>
                  </c:strRef>
                </c:tx>
                <c:spPr>
                  <a:ln w="28575" cap="rnd">
                    <a:solidFill>
                      <a:srgbClr val="7030A0"/>
                    </a:solidFill>
                    <a:prstDash val="sysDot"/>
                    <a:round/>
                  </a:ln>
                  <a:effectLst/>
                </c:spPr>
                <c:marker>
                  <c:symbol val="diamond"/>
                  <c:size val="7"/>
                  <c:spPr>
                    <a:solidFill>
                      <a:srgbClr val="7030A0"/>
                    </a:solidFill>
                    <a:ln w="9525">
                      <a:solidFill>
                        <a:srgbClr val="7030A0"/>
                      </a:solidFill>
                    </a:ln>
                    <a:effectLst/>
                  </c:spPr>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'Data_figures+pilot'!$D$54:$N$54</c15:sqref>
                        </c15:formulaRef>
                      </c:ext>
                    </c:extLst>
                    <c:numCache>
                      <c:formatCode>General</c:formatCode>
                      <c:ptCount val="11"/>
                      <c:pt idx="0">
                        <c:v>26</c:v>
                      </c:pt>
                      <c:pt idx="1">
                        <c:v>49</c:v>
                      </c:pt>
                      <c:pt idx="2">
                        <c:v>53.5</c:v>
                      </c:pt>
                      <c:pt idx="3">
                        <c:v>58</c:v>
                      </c:pt>
                      <c:pt idx="4">
                        <c:v>63</c:v>
                      </c:pt>
                      <c:pt idx="6">
                        <c:v>48</c:v>
                      </c:pt>
                      <c:pt idx="7">
                        <c:v>76</c:v>
                      </c:pt>
                      <c:pt idx="8">
                        <c:v>79</c:v>
                      </c:pt>
                      <c:pt idx="9">
                        <c:v>82</c:v>
                      </c:pt>
                      <c:pt idx="10">
                        <c:v>65</c:v>
                      </c:pt>
                    </c:numCache>
                  </c:numRef>
                </c:val>
                <c:smooth val="0"/>
              </c15:ser>
            </c15:filteredLineSeries>
            <c15:filteredLineSeries>
              <c15:ser>
                <c:idx val="21"/>
                <c:order val="21"/>
                <c:tx>
                  <c:strRef>
                    <c:extLst xmlns:c15="http://schemas.microsoft.com/office/drawing/2012/chart">
                      <c:ext xmlns:c15="http://schemas.microsoft.com/office/drawing/2012/chart" uri="{02D57815-91ED-43cb-92C2-25804820EDAC}">
                        <c15:formulaRef>
                          <c15:sqref>'Data_figures+pilot'!$B$55:$C$55</c15:sqref>
                        </c15:formulaRef>
                      </c:ext>
                    </c:extLst>
                    <c:strCache>
                      <c:ptCount val="2"/>
                      <c:pt idx="0">
                        <c:v>Pilot</c:v>
                      </c:pt>
                    </c:strCache>
                  </c:strRef>
                </c:tx>
                <c:spPr>
                  <a:ln w="28575" cap="rnd">
                    <a:solidFill>
                      <a:srgbClr val="C00000"/>
                    </a:solidFill>
                    <a:prstDash val="sysDot"/>
                    <a:round/>
                  </a:ln>
                  <a:effectLst/>
                </c:spPr>
                <c:marker>
                  <c:symbol val="diamond"/>
                  <c:size val="7"/>
                  <c:spPr>
                    <a:solidFill>
                      <a:srgbClr val="C00000"/>
                    </a:solidFill>
                    <a:ln w="9525">
                      <a:solidFill>
                        <a:srgbClr val="C00000"/>
                      </a:solidFill>
                    </a:ln>
                    <a:effectLst/>
                  </c:spPr>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'Data_figures+pilot'!$D$55:$N$55</c15:sqref>
                        </c15:formulaRef>
                      </c:ext>
                    </c:extLst>
                    <c:numCache>
                      <c:formatCode>General</c:formatCode>
                      <c:ptCount val="11"/>
                      <c:pt idx="0">
                        <c:v>42</c:v>
                      </c:pt>
                      <c:pt idx="1">
                        <c:v>31</c:v>
                      </c:pt>
                      <c:pt idx="2">
                        <c:v>34</c:v>
                      </c:pt>
                      <c:pt idx="3">
                        <c:v>37</c:v>
                      </c:pt>
                      <c:pt idx="4">
                        <c:v>28</c:v>
                      </c:pt>
                      <c:pt idx="6">
                        <c:v>60</c:v>
                      </c:pt>
                      <c:pt idx="7">
                        <c:v>52</c:v>
                      </c:pt>
                      <c:pt idx="8">
                        <c:v>54</c:v>
                      </c:pt>
                      <c:pt idx="9">
                        <c:v>56</c:v>
                      </c:pt>
                      <c:pt idx="10">
                        <c:v>45</c:v>
                      </c:pt>
                    </c:numCache>
                  </c:numRef>
                </c:val>
                <c:smooth val="0"/>
              </c15:ser>
            </c15:filteredLineSeries>
            <c15:filteredLineSeries>
              <c15:ser>
                <c:idx val="22"/>
                <c:order val="22"/>
                <c:tx>
                  <c:strRef>
                    <c:extLst xmlns:c15="http://schemas.microsoft.com/office/drawing/2012/chart">
                      <c:ext xmlns:c15="http://schemas.microsoft.com/office/drawing/2012/chart" uri="{02D57815-91ED-43cb-92C2-25804820EDAC}">
                        <c15:formulaRef>
                          <c15:sqref>'Data_figures+pilot'!$B$39</c15:sqref>
                        </c15:formulaRef>
                      </c:ext>
                    </c:extLst>
                    <c:strCache>
                      <c:ptCount val="1"/>
                      <c:pt idx="0">
                        <c:v>Intervention</c:v>
                      </c:pt>
                    </c:strCache>
                  </c:strRef>
                </c:tx>
                <c:spPr>
                  <a:ln w="28575" cap="rnd">
                    <a:solidFill>
                      <a:schemeClr val="tx2"/>
                    </a:solidFill>
                    <a:round/>
                  </a:ln>
                  <a:effectLst/>
                </c:spPr>
                <c:marker>
                  <c:symbol val="none"/>
                </c:marker>
                <c:val>
                  <c:numRef>
                    <c:extLst xmlns:c15="http://schemas.microsoft.com/office/drawing/2012/chart">
                      <c:ext xmlns:c15="http://schemas.microsoft.com/office/drawing/2012/chart" uri="{02D57815-91ED-43cb-92C2-25804820EDAC}">
                        <c15:formulaRef>
                          <c15:sqref>'Data_figures+pilot'!$D$39:$N$39</c15:sqref>
                        </c15:formulaRef>
                      </c:ext>
                    </c:extLst>
                    <c:numCache>
                      <c:formatCode>General</c:formatCode>
                      <c:ptCount val="11"/>
                      <c:pt idx="0">
                        <c:v>34</c:v>
                      </c:pt>
                      <c:pt idx="1">
                        <c:v>19</c:v>
                      </c:pt>
                      <c:pt idx="2" formatCode="0">
                        <c:v>18.25</c:v>
                      </c:pt>
                      <c:pt idx="3">
                        <c:v>16</c:v>
                      </c:pt>
                      <c:pt idx="4">
                        <c:v>44</c:v>
                      </c:pt>
                      <c:pt idx="6">
                        <c:v>96</c:v>
                      </c:pt>
                      <c:pt idx="7">
                        <c:v>87</c:v>
                      </c:pt>
                      <c:pt idx="8">
                        <c:v>82.5</c:v>
                      </c:pt>
                      <c:pt idx="9">
                        <c:v>78</c:v>
                      </c:pt>
                      <c:pt idx="10">
                        <c:v>92</c:v>
                      </c:pt>
                    </c:numCache>
                  </c:numRef>
                </c:val>
                <c:smooth val="0"/>
              </c15:ser>
            </c15:filteredLineSeries>
            <c15:filteredLineSeries>
              <c15:ser>
                <c:idx val="23"/>
                <c:order val="23"/>
                <c:tx>
                  <c:strRef>
                    <c:extLst xmlns:c15="http://schemas.microsoft.com/office/drawing/2012/chart">
                      <c:ext xmlns:c15="http://schemas.microsoft.com/office/drawing/2012/chart" uri="{02D57815-91ED-43cb-92C2-25804820EDAC}">
                        <c15:formulaRef>
                          <c15:sqref>'Data_figures+pilot'!$B$47</c15:sqref>
                        </c15:formulaRef>
                      </c:ext>
                    </c:extLst>
                    <c:strCache>
                      <c:ptCount val="1"/>
                      <c:pt idx="0">
                        <c:v>Control</c:v>
                      </c:pt>
                    </c:strCache>
                  </c:strRef>
                </c:tx>
                <c:spPr>
                  <a:ln w="28575" cap="rnd">
                    <a:solidFill>
                      <a:schemeClr val="tx2"/>
                    </a:solidFill>
                    <a:prstDash val="sysDash"/>
                    <a:round/>
                  </a:ln>
                  <a:effectLst/>
                </c:spPr>
                <c:marker>
                  <c:symbol val="none"/>
                </c:marker>
                <c:val>
                  <c:numRef>
                    <c:extLst xmlns:c15="http://schemas.microsoft.com/office/drawing/2012/chart">
                      <c:ext xmlns:c15="http://schemas.microsoft.com/office/drawing/2012/chart" uri="{02D57815-91ED-43cb-92C2-25804820EDAC}">
                        <c15:formulaRef>
                          <c15:sqref>'Data_figures+pilot'!$D$47:$N$47</c15:sqref>
                        </c15:formulaRef>
                      </c:ext>
                    </c:extLst>
                    <c:numCache>
                      <c:formatCode>General</c:formatCode>
                      <c:ptCount val="11"/>
                      <c:pt idx="0">
                        <c:v>5</c:v>
                      </c:pt>
                      <c:pt idx="1">
                        <c:v>1</c:v>
                      </c:pt>
                      <c:pt idx="2">
                        <c:v>5</c:v>
                      </c:pt>
                      <c:pt idx="3">
                        <c:v>9</c:v>
                      </c:pt>
                      <c:pt idx="4">
                        <c:v>24</c:v>
                      </c:pt>
                      <c:pt idx="6">
                        <c:v>88</c:v>
                      </c:pt>
                      <c:pt idx="7">
                        <c:v>89</c:v>
                      </c:pt>
                      <c:pt idx="8">
                        <c:v>89.5</c:v>
                      </c:pt>
                      <c:pt idx="9">
                        <c:v>90</c:v>
                      </c:pt>
                      <c:pt idx="10">
                        <c:v>94</c:v>
                      </c:pt>
                    </c:numCache>
                  </c:numRef>
                </c:val>
                <c:smooth val="0"/>
              </c15:ser>
            </c15:filteredLineSeries>
            <c15:filteredLineSeries>
              <c15:ser>
                <c:idx val="24"/>
                <c:order val="24"/>
                <c:tx>
                  <c:strRef>
                    <c:extLst xmlns:c15="http://schemas.microsoft.com/office/drawing/2012/chart">
                      <c:ext xmlns:c15="http://schemas.microsoft.com/office/drawing/2012/chart" uri="{02D57815-91ED-43cb-92C2-25804820EDAC}">
                        <c15:formulaRef>
                          <c15:sqref>'Data_figures+pilot'!$B$56</c15:sqref>
                        </c15:formulaRef>
                      </c:ext>
                    </c:extLst>
                    <c:strCache>
                      <c:ptCount val="1"/>
                      <c:pt idx="0">
                        <c:v>Pilot</c:v>
                      </c:pt>
                    </c:strCache>
                  </c:strRef>
                </c:tx>
                <c:spPr>
                  <a:ln w="28575" cap="rnd">
                    <a:solidFill>
                      <a:schemeClr val="tx2"/>
                    </a:solidFill>
                    <a:prstDash val="sysDot"/>
                    <a:round/>
                  </a:ln>
                  <a:effectLst/>
                </c:spPr>
                <c:marker>
                  <c:symbol val="diamond"/>
                  <c:size val="8"/>
                  <c:spPr>
                    <a:solidFill>
                      <a:schemeClr val="tx2"/>
                    </a:solidFill>
                    <a:ln w="9525">
                      <a:solidFill>
                        <a:schemeClr val="tx2"/>
                      </a:solidFill>
                      <a:prstDash val="sysDot"/>
                    </a:ln>
                    <a:effectLst/>
                  </c:spPr>
                </c:marker>
                <c:val>
                  <c:numRef>
                    <c:extLst xmlns:c15="http://schemas.microsoft.com/office/drawing/2012/chart">
                      <c:ext xmlns:c15="http://schemas.microsoft.com/office/drawing/2012/chart" uri="{02D57815-91ED-43cb-92C2-25804820EDAC}">
                        <c15:formulaRef>
                          <c15:sqref>'Data_figures+pilot'!$D$56:$N$56</c15:sqref>
                        </c15:formulaRef>
                      </c:ext>
                    </c:extLst>
                    <c:numCache>
                      <c:formatCode>General</c:formatCode>
                      <c:ptCount val="11"/>
                      <c:pt idx="0">
                        <c:v>10</c:v>
                      </c:pt>
                      <c:pt idx="1">
                        <c:v>10</c:v>
                      </c:pt>
                      <c:pt idx="2">
                        <c:v>10</c:v>
                      </c:pt>
                      <c:pt idx="3">
                        <c:v>10</c:v>
                      </c:pt>
                      <c:pt idx="4">
                        <c:v>10</c:v>
                      </c:pt>
                      <c:pt idx="6">
                        <c:v>80</c:v>
                      </c:pt>
                      <c:pt idx="7">
                        <c:v>80</c:v>
                      </c:pt>
                      <c:pt idx="8">
                        <c:v>79</c:v>
                      </c:pt>
                      <c:pt idx="9">
                        <c:v>78</c:v>
                      </c:pt>
                      <c:pt idx="10">
                        <c:v>80</c:v>
                      </c:pt>
                    </c:numCache>
                  </c:numRef>
                </c:val>
                <c:smooth val="0"/>
              </c15:ser>
            </c15:filteredLineSeries>
            <c15:filteredLineSeries>
              <c15:ser>
                <c:idx val="25"/>
                <c:order val="25"/>
                <c:tx>
                  <c:strRef>
                    <c:extLst xmlns:c15="http://schemas.microsoft.com/office/drawing/2012/chart">
                      <c:ext xmlns:c15="http://schemas.microsoft.com/office/drawing/2012/chart" uri="{02D57815-91ED-43cb-92C2-25804820EDAC}">
                        <c15:formulaRef>
                          <c15:sqref>'Data_figures+pilot'!$B$57</c15:sqref>
                        </c15:formulaRef>
                      </c:ext>
                    </c:extLst>
                    <c:strCache>
                      <c:ptCount val="1"/>
                      <c:pt idx="0">
                        <c:v>2014 baseline from pilot</c:v>
                      </c:pt>
                    </c:strCache>
                  </c:strRef>
                </c:tx>
                <c:spPr>
                  <a:ln w="28575" cap="rnd">
                    <a:noFill/>
                    <a:round/>
                  </a:ln>
                  <a:effectLst/>
                </c:spPr>
                <c:marker>
                  <c:symbol val="diamond"/>
                  <c:size val="9"/>
                  <c:spPr>
                    <a:solidFill>
                      <a:schemeClr val="accent2">
                        <a:lumMod val="60000"/>
                        <a:lumOff val="40000"/>
                      </a:schemeClr>
                    </a:solidFill>
                    <a:ln w="9525">
                      <a:solidFill>
                        <a:schemeClr val="accent2">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0"/>
                  <c:showCatName val="0"/>
                  <c:showSerName val="1"/>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xmlns:c15="http://schemas.microsoft.com/office/drawing/2012/chart">
                      <c:ext xmlns:c15="http://schemas.microsoft.com/office/drawing/2012/chart" uri="{02D57815-91ED-43cb-92C2-25804820EDAC}">
                        <c15:formulaRef>
                          <c15:sqref>'Data_figures+pilot'!$D$57:$N$57</c15:sqref>
                        </c15:formulaRef>
                      </c:ext>
                    </c:extLst>
                    <c:numCache>
                      <c:formatCode>General</c:formatCode>
                      <c:ptCount val="11"/>
                      <c:pt idx="0" formatCode="_(* #,##0_);_(* \(#,##0\);_(* &quot;-&quot;??_);_(@_)">
                        <c:v>67.857780000000005</c:v>
                      </c:pt>
                      <c:pt idx="6" formatCode="_(* #,##0_);_(* \(#,##0\);_(* &quot;-&quot;??_);_(@_)">
                        <c:v>58.471789999999999</c:v>
                      </c:pt>
                    </c:numCache>
                  </c:numRef>
                </c:val>
                <c:smooth val="0"/>
              </c15:ser>
            </c15:filteredLineSeries>
            <c15:filteredLineSeries>
              <c15:ser>
                <c:idx val="26"/>
                <c:order val="26"/>
                <c:tx>
                  <c:strRef>
                    <c:extLst xmlns:c15="http://schemas.microsoft.com/office/drawing/2012/chart">
                      <c:ext xmlns:c15="http://schemas.microsoft.com/office/drawing/2012/chart" uri="{02D57815-91ED-43cb-92C2-25804820EDAC}">
                        <c15:formulaRef>
                          <c15:sqref>'Data_figures+pilot'!$B$58</c15:sqref>
                        </c15:formulaRef>
                      </c:ext>
                    </c:extLst>
                    <c:strCache>
                      <c:ptCount val="1"/>
                      <c:pt idx="0">
                        <c:v>2014 baseline from pilot</c:v>
                      </c:pt>
                    </c:strCache>
                  </c:strRef>
                </c:tx>
                <c:spPr>
                  <a:ln w="28575" cap="rnd">
                    <a:noFill/>
                    <a:round/>
                  </a:ln>
                  <a:effectLst/>
                </c:spPr>
                <c:marker>
                  <c:symbol val="diamond"/>
                  <c:size val="9"/>
                  <c:spPr>
                    <a:solidFill>
                      <a:schemeClr val="accent4">
                        <a:lumMod val="40000"/>
                        <a:lumOff val="60000"/>
                      </a:schemeClr>
                    </a:solidFill>
                    <a:ln w="9525">
                      <a:solidFill>
                        <a:schemeClr val="accent4"/>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0"/>
                  <c:showCatName val="0"/>
                  <c:showSerName val="1"/>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xmlns:c15="http://schemas.microsoft.com/office/drawing/2012/chart">
                      <c:ext xmlns:c15="http://schemas.microsoft.com/office/drawing/2012/chart" uri="{02D57815-91ED-43cb-92C2-25804820EDAC}">
                        <c15:formulaRef>
                          <c15:sqref>'Data_figures+pilot'!$D$58:$N$58</c15:sqref>
                        </c15:formulaRef>
                      </c:ext>
                    </c:extLst>
                    <c:numCache>
                      <c:formatCode>General</c:formatCode>
                      <c:ptCount val="11"/>
                      <c:pt idx="0" formatCode="_(* #,##0_);_(* \(#,##0\);_(* &quot;-&quot;??_);_(@_)">
                        <c:v>66.730159999999998</c:v>
                      </c:pt>
                      <c:pt idx="6" formatCode="_(* #,##0_);_(* \(#,##0\);_(* &quot;-&quot;??_);_(@_)">
                        <c:v>55.311360000000001</c:v>
                      </c:pt>
                    </c:numCache>
                  </c:numRef>
                </c:val>
                <c:smooth val="0"/>
              </c15:ser>
            </c15:filteredLineSeries>
          </c:ext>
        </c:extLst>
      </c:lineChart>
      <c:catAx>
        <c:axId val="583223816"/>
        <c:scaling>
          <c:orientation val="minMax"/>
        </c:scaling>
        <c:delete val="0"/>
        <c:axPos val="b"/>
        <c:numFmt formatCode="[$-409]mmm\-yy;@"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583234400"/>
        <c:crossesAt val="0"/>
        <c:auto val="0"/>
        <c:lblAlgn val="ctr"/>
        <c:lblOffset val="100"/>
        <c:noMultiLvlLbl val="1"/>
      </c:catAx>
      <c:valAx>
        <c:axId val="583234400"/>
        <c:scaling>
          <c:orientation val="minMax"/>
          <c:max val="100"/>
        </c:scaling>
        <c:delete val="0"/>
        <c:axPos val="l"/>
        <c:majorGridlines>
          <c:spPr>
            <a:ln w="9525" cap="flat" cmpd="sng" algn="ctr">
              <a:solidFill>
                <a:schemeClr val="bg1">
                  <a:lumMod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a:t>Average score (percent of possible points)</a:t>
                </a:r>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583223816"/>
        <c:crosses val="autoZero"/>
        <c:crossBetween val="midCat"/>
        <c:majorUnit val="20"/>
      </c:valAx>
      <c:valAx>
        <c:axId val="583225776"/>
        <c:scaling>
          <c:orientation val="minMax"/>
          <c:max val="10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583226560"/>
        <c:crosses val="max"/>
        <c:crossBetween val="between"/>
        <c:majorUnit val="20"/>
      </c:valAx>
      <c:catAx>
        <c:axId val="583226560"/>
        <c:scaling>
          <c:orientation val="minMax"/>
        </c:scaling>
        <c:delete val="1"/>
        <c:axPos val="b"/>
        <c:numFmt formatCode="General" sourceLinked="1"/>
        <c:majorTickMark val="out"/>
        <c:minorTickMark val="none"/>
        <c:tickLblPos val="nextTo"/>
        <c:crossAx val="583225776"/>
        <c:crosses val="autoZero"/>
        <c:auto val="1"/>
        <c:lblAlgn val="ctr"/>
        <c:lblOffset val="100"/>
        <c:noMultiLvlLbl val="0"/>
      </c:catAx>
      <c:spPr>
        <a:noFill/>
        <a:ln>
          <a:noFill/>
        </a:ln>
        <a:effectLst/>
      </c:spPr>
    </c:plotArea>
    <c:legend>
      <c:legendPos val="t"/>
      <c:legendEntry>
        <c:idx val="0"/>
        <c:delete val="1"/>
      </c:legendEntry>
      <c:legendEntry>
        <c:idx val="4"/>
        <c:delete val="1"/>
      </c:legendEntry>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4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02760766015354E-2"/>
          <c:y val="5.4466945310745821E-2"/>
          <c:w val="0.8987734914988752"/>
          <c:h val="0.8522942020956189"/>
        </c:manualLayout>
      </c:layout>
      <c:barChart>
        <c:barDir val="col"/>
        <c:grouping val="clustered"/>
        <c:varyColors val="0"/>
        <c:ser>
          <c:idx val="17"/>
          <c:order val="14"/>
          <c:tx>
            <c:strRef>
              <c:f>'Data_figures+pilot'!$B$48:$C$48</c:f>
              <c:strCache>
                <c:ptCount val="2"/>
                <c:pt idx="0">
                  <c:v>End of school year</c:v>
                </c:pt>
              </c:strCache>
            </c:strRef>
          </c:tx>
          <c:spPr>
            <a:solidFill>
              <a:schemeClr val="bg1">
                <a:lumMod val="95000"/>
              </a:schemeClr>
            </a:solidFill>
            <a:ln>
              <a:noFill/>
              <a:prstDash val="sysDash"/>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inBase"/>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'Data_figures+pilot'!$D$31:$N$31</c:f>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f>'Data_figures+pilot'!$D$48:$N$48</c:f>
              <c:numCache>
                <c:formatCode>General</c:formatCode>
                <c:ptCount val="11"/>
                <c:pt idx="2">
                  <c:v>100</c:v>
                </c:pt>
                <c:pt idx="8">
                  <c:v>100</c:v>
                </c:pt>
              </c:numCache>
            </c:numRef>
          </c:val>
        </c:ser>
        <c:dLbls>
          <c:showLegendKey val="0"/>
          <c:showVal val="0"/>
          <c:showCatName val="0"/>
          <c:showSerName val="0"/>
          <c:showPercent val="0"/>
          <c:showBubbleSize val="0"/>
        </c:dLbls>
        <c:gapWidth val="500"/>
        <c:axId val="332316056"/>
        <c:axId val="332314488"/>
      </c:barChart>
      <c:lineChart>
        <c:grouping val="standard"/>
        <c:varyColors val="0"/>
        <c:ser>
          <c:idx val="22"/>
          <c:order val="22"/>
          <c:tx>
            <c:strRef>
              <c:f>'Data_figures+pilot'!$B$39</c:f>
              <c:strCache>
                <c:ptCount val="1"/>
                <c:pt idx="0">
                  <c:v>Intervention</c:v>
                </c:pt>
              </c:strCache>
              <c:extLst xmlns:c15="http://schemas.microsoft.com/office/drawing/2012/chart"/>
            </c:strRef>
          </c:tx>
          <c:spPr>
            <a:ln w="28575" cap="rnd">
              <a:solidFill>
                <a:schemeClr val="tx2"/>
              </a:solidFill>
              <a:round/>
            </a:ln>
            <a:effectLst/>
          </c:spPr>
          <c:marker>
            <c:symbol val="none"/>
          </c:marker>
          <c:cat>
            <c:strRef>
              <c:f>'Data_figures+pilot'!$D$32:$N$32</c:f>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f>'Data_figures+pilot'!$D$39:$N$39</c:f>
              <c:numCache>
                <c:formatCode>General</c:formatCode>
                <c:ptCount val="11"/>
                <c:pt idx="0">
                  <c:v>34</c:v>
                </c:pt>
                <c:pt idx="1">
                  <c:v>19</c:v>
                </c:pt>
                <c:pt idx="2" formatCode="0">
                  <c:v>18.25</c:v>
                </c:pt>
                <c:pt idx="3">
                  <c:v>16</c:v>
                </c:pt>
                <c:pt idx="4">
                  <c:v>44</c:v>
                </c:pt>
                <c:pt idx="6">
                  <c:v>96</c:v>
                </c:pt>
                <c:pt idx="7">
                  <c:v>87</c:v>
                </c:pt>
                <c:pt idx="8">
                  <c:v>82.5</c:v>
                </c:pt>
                <c:pt idx="9">
                  <c:v>78</c:v>
                </c:pt>
                <c:pt idx="10">
                  <c:v>92</c:v>
                </c:pt>
              </c:numCache>
              <c:extLst xmlns:c15="http://schemas.microsoft.com/office/drawing/2012/chart"/>
            </c:numRef>
          </c:val>
          <c:smooth val="0"/>
        </c:ser>
        <c:ser>
          <c:idx val="23"/>
          <c:order val="23"/>
          <c:tx>
            <c:strRef>
              <c:f>'Data_figures+pilot'!$B$47</c:f>
              <c:strCache>
                <c:ptCount val="1"/>
                <c:pt idx="0">
                  <c:v>Control</c:v>
                </c:pt>
              </c:strCache>
              <c:extLst xmlns:c15="http://schemas.microsoft.com/office/drawing/2012/chart"/>
            </c:strRef>
          </c:tx>
          <c:spPr>
            <a:ln w="28575" cap="rnd">
              <a:solidFill>
                <a:schemeClr val="tx2"/>
              </a:solidFill>
              <a:prstDash val="sysDash"/>
              <a:round/>
            </a:ln>
            <a:effectLst/>
          </c:spPr>
          <c:marker>
            <c:symbol val="none"/>
          </c:marker>
          <c:cat>
            <c:strRef>
              <c:f>'Data_figures+pilot'!$D$32:$N$32</c:f>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f>'Data_figures+pilot'!$D$47:$N$47</c:f>
              <c:numCache>
                <c:formatCode>General</c:formatCode>
                <c:ptCount val="11"/>
                <c:pt idx="0">
                  <c:v>5</c:v>
                </c:pt>
                <c:pt idx="1">
                  <c:v>1</c:v>
                </c:pt>
                <c:pt idx="2">
                  <c:v>5</c:v>
                </c:pt>
                <c:pt idx="3">
                  <c:v>9</c:v>
                </c:pt>
                <c:pt idx="4">
                  <c:v>24</c:v>
                </c:pt>
                <c:pt idx="6">
                  <c:v>88</c:v>
                </c:pt>
                <c:pt idx="7">
                  <c:v>89</c:v>
                </c:pt>
                <c:pt idx="8">
                  <c:v>89.5</c:v>
                </c:pt>
                <c:pt idx="9">
                  <c:v>90</c:v>
                </c:pt>
                <c:pt idx="10">
                  <c:v>94</c:v>
                </c:pt>
              </c:numCache>
              <c:extLst xmlns:c15="http://schemas.microsoft.com/office/drawing/2012/chart"/>
            </c:numRef>
          </c:val>
          <c:smooth val="0"/>
        </c:ser>
        <c:ser>
          <c:idx val="24"/>
          <c:order val="24"/>
          <c:tx>
            <c:strRef>
              <c:f>'Data_figures+pilot'!$B$56</c:f>
              <c:strCache>
                <c:ptCount val="1"/>
                <c:pt idx="0">
                  <c:v>Pilot</c:v>
                </c:pt>
              </c:strCache>
              <c:extLst xmlns:c15="http://schemas.microsoft.com/office/drawing/2012/chart"/>
            </c:strRef>
          </c:tx>
          <c:spPr>
            <a:ln w="28575" cap="rnd">
              <a:solidFill>
                <a:schemeClr val="tx2"/>
              </a:solidFill>
              <a:prstDash val="sysDot"/>
              <a:round/>
            </a:ln>
            <a:effectLst/>
          </c:spPr>
          <c:marker>
            <c:symbol val="diamond"/>
            <c:size val="8"/>
            <c:spPr>
              <a:solidFill>
                <a:schemeClr val="tx2"/>
              </a:solidFill>
              <a:ln w="9525">
                <a:solidFill>
                  <a:schemeClr val="tx2"/>
                </a:solidFill>
                <a:prstDash val="sysDot"/>
              </a:ln>
              <a:effectLst/>
            </c:spPr>
          </c:marker>
          <c:cat>
            <c:strRef>
              <c:f>'Data_figures+pilot'!$D$32:$N$32</c:f>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f>'Data_figures+pilot'!$D$56:$N$56</c:f>
              <c:numCache>
                <c:formatCode>General</c:formatCode>
                <c:ptCount val="11"/>
                <c:pt idx="0">
                  <c:v>10</c:v>
                </c:pt>
                <c:pt idx="1">
                  <c:v>10</c:v>
                </c:pt>
                <c:pt idx="2">
                  <c:v>10</c:v>
                </c:pt>
                <c:pt idx="3">
                  <c:v>10</c:v>
                </c:pt>
                <c:pt idx="4">
                  <c:v>10</c:v>
                </c:pt>
                <c:pt idx="6">
                  <c:v>80</c:v>
                </c:pt>
                <c:pt idx="7">
                  <c:v>80</c:v>
                </c:pt>
                <c:pt idx="8">
                  <c:v>79</c:v>
                </c:pt>
                <c:pt idx="9">
                  <c:v>78</c:v>
                </c:pt>
                <c:pt idx="10">
                  <c:v>80</c:v>
                </c:pt>
              </c:numCache>
              <c:extLst xmlns:c15="http://schemas.microsoft.com/office/drawing/2012/chart"/>
            </c:numRef>
          </c:val>
          <c:smooth val="0"/>
        </c:ser>
        <c:dLbls>
          <c:showLegendKey val="0"/>
          <c:showVal val="0"/>
          <c:showCatName val="0"/>
          <c:showSerName val="0"/>
          <c:showPercent val="0"/>
          <c:showBubbleSize val="0"/>
        </c:dLbls>
        <c:marker val="1"/>
        <c:smooth val="0"/>
        <c:axId val="583252040"/>
        <c:axId val="332315664"/>
        <c:extLst>
          <c:ext xmlns:c15="http://schemas.microsoft.com/office/drawing/2012/chart" uri="{02D57815-91ED-43cb-92C2-25804820EDAC}">
            <c15:filteredLineSeries>
              <c15:ser>
                <c:idx val="0"/>
                <c:order val="0"/>
                <c:tx>
                  <c:strRef>
                    <c:extLst>
                      <c:ext uri="{02D57815-91ED-43cb-92C2-25804820EDAC}">
                        <c15:formulaRef>
                          <c15:sqref>'Data_figures+pilot'!$B$32:$C$32</c15:sqref>
                        </c15:formulaRef>
                      </c:ext>
                    </c:extLst>
                    <c:strCache>
                      <c:ptCount val="2"/>
                      <c:pt idx="0">
                        <c:v>Intervention </c:v>
                      </c:pt>
                    </c:strCache>
                  </c:strRef>
                </c:tx>
                <c:spPr>
                  <a:ln w="28575" cap="rnd">
                    <a:solidFill>
                      <a:schemeClr val="bg1"/>
                    </a:solidFill>
                    <a:round/>
                  </a:ln>
                  <a:effectLst/>
                </c:spPr>
                <c:marker>
                  <c:symbol val="none"/>
                </c:marker>
                <c:cat>
                  <c:strRef>
                    <c:extLst>
                      <c:ext uri="{02D57815-91ED-43cb-92C2-25804820EDAC}">
                        <c15:formulaRef>
                          <c15:sqref>'Data_figures+pilot'!$D$32:$N$32</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c:ext uri="{02D57815-91ED-43cb-92C2-25804820EDAC}">
                        <c15:formulaRef>
                          <c15:sqref>'Data_figures+pilot'!$D$32:$N$32</c15:sqref>
                        </c15:formulaRef>
                      </c:ext>
                    </c:extLst>
                    <c:numCache>
                      <c:formatCode>mmm\-yy</c:formatCode>
                      <c:ptCount val="11"/>
                      <c:pt idx="0">
                        <c:v>42856</c:v>
                      </c:pt>
                      <c:pt idx="1">
                        <c:v>43040</c:v>
                      </c:pt>
                      <c:pt idx="2">
                        <c:v>43070</c:v>
                      </c:pt>
                      <c:pt idx="3">
                        <c:v>43160</c:v>
                      </c:pt>
                      <c:pt idx="4">
                        <c:v>43405</c:v>
                      </c:pt>
                      <c:pt idx="5" formatCode="General">
                        <c:v>0</c:v>
                      </c:pt>
                      <c:pt idx="6">
                        <c:v>42856</c:v>
                      </c:pt>
                      <c:pt idx="7">
                        <c:v>43040</c:v>
                      </c:pt>
                      <c:pt idx="8">
                        <c:v>43070</c:v>
                      </c:pt>
                      <c:pt idx="9">
                        <c:v>43160</c:v>
                      </c:pt>
                      <c:pt idx="10">
                        <c:v>43405</c:v>
                      </c:pt>
                    </c:numCache>
                  </c:numRef>
                </c:val>
                <c:smooth val="0"/>
              </c15:ser>
            </c15:filteredLineSeries>
            <c15:filteredLineSeries>
              <c15:ser>
                <c:idx val="1"/>
                <c:order val="1"/>
                <c:tx>
                  <c:strRef>
                    <c:extLst xmlns:c15="http://schemas.microsoft.com/office/drawing/2012/chart">
                      <c:ext xmlns:c15="http://schemas.microsoft.com/office/drawing/2012/chart" uri="{02D57815-91ED-43cb-92C2-25804820EDAC}">
                        <c15:formulaRef>
                          <c15:sqref>'Data_figures+pilot'!$B$33:$C$33</c15:sqref>
                        </c15:formulaRef>
                      </c:ext>
                    </c:extLst>
                    <c:strCache>
                      <c:ptCount val="2"/>
                      <c:pt idx="0">
                        <c:v>Intervention</c:v>
                      </c:pt>
                    </c:strCache>
                  </c:strRef>
                </c:tx>
                <c:spPr>
                  <a:ln w="28575" cap="rnd">
                    <a:solidFill>
                      <a:schemeClr val="accent6"/>
                    </a:solidFill>
                    <a:round/>
                  </a:ln>
                  <a:effectLst/>
                </c:spPr>
                <c:marker>
                  <c:symbol val="none"/>
                </c:marker>
                <c:cat>
                  <c:strRef>
                    <c:extLst xmlns:c15="http://schemas.microsoft.com/office/drawing/2012/chart">
                      <c:ext xmlns:c15="http://schemas.microsoft.com/office/drawing/2012/chart" uri="{02D57815-91ED-43cb-92C2-25804820EDAC}">
                        <c15:formulaRef>
                          <c15:sqref>'Data_figures+pilot'!$D$32:$N$32</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'Data_figures+pilot'!$D$33:$N$33</c15:sqref>
                        </c15:formulaRef>
                      </c:ext>
                    </c:extLst>
                    <c:numCache>
                      <c:formatCode>General</c:formatCode>
                      <c:ptCount val="11"/>
                      <c:pt idx="0">
                        <c:v>68</c:v>
                      </c:pt>
                      <c:pt idx="1">
                        <c:v>73</c:v>
                      </c:pt>
                      <c:pt idx="2" formatCode="0">
                        <c:v>72.25</c:v>
                      </c:pt>
                      <c:pt idx="3">
                        <c:v>70</c:v>
                      </c:pt>
                      <c:pt idx="4">
                        <c:v>71</c:v>
                      </c:pt>
                      <c:pt idx="6">
                        <c:v>99</c:v>
                      </c:pt>
                      <c:pt idx="7">
                        <c:v>92</c:v>
                      </c:pt>
                      <c:pt idx="8">
                        <c:v>93</c:v>
                      </c:pt>
                      <c:pt idx="9">
                        <c:v>94</c:v>
                      </c:pt>
                      <c:pt idx="10">
                        <c:v>95</c:v>
                      </c:pt>
                    </c:numCache>
                  </c:numRef>
                </c:val>
                <c:smooth val="0"/>
              </c15:ser>
            </c15:filteredLineSeries>
            <c15:filteredLineSeries>
              <c15:ser>
                <c:idx val="2"/>
                <c:order val="2"/>
                <c:tx>
                  <c:strRef>
                    <c:extLst xmlns:c15="http://schemas.microsoft.com/office/drawing/2012/chart">
                      <c:ext xmlns:c15="http://schemas.microsoft.com/office/drawing/2012/chart" uri="{02D57815-91ED-43cb-92C2-25804820EDAC}">
                        <c15:formulaRef>
                          <c15:sqref>'Data_figures+pilot'!$B$34:$C$34</c15:sqref>
                        </c15:formulaRef>
                      </c:ext>
                    </c:extLst>
                    <c:strCache>
                      <c:ptCount val="2"/>
                      <c:pt idx="0">
                        <c:v>Intervention</c:v>
                      </c:pt>
                    </c:strCache>
                  </c:strRef>
                </c:tx>
                <c:spPr>
                  <a:ln w="28575" cap="rnd">
                    <a:solidFill>
                      <a:schemeClr val="accent2"/>
                    </a:solidFill>
                    <a:round/>
                  </a:ln>
                  <a:effectLst/>
                </c:spPr>
                <c:marker>
                  <c:symbol val="none"/>
                </c:marker>
                <c:cat>
                  <c:strRef>
                    <c:extLst xmlns:c15="http://schemas.microsoft.com/office/drawing/2012/chart">
                      <c:ext xmlns:c15="http://schemas.microsoft.com/office/drawing/2012/chart" uri="{02D57815-91ED-43cb-92C2-25804820EDAC}">
                        <c15:formulaRef>
                          <c15:sqref>'Data_figures+pilot'!$D$32:$N$32</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'Data_figures+pilot'!$D$34:$N$34</c15:sqref>
                        </c15:formulaRef>
                      </c:ext>
                    </c:extLst>
                    <c:numCache>
                      <c:formatCode>General</c:formatCode>
                      <c:ptCount val="11"/>
                      <c:pt idx="0">
                        <c:v>50</c:v>
                      </c:pt>
                      <c:pt idx="1">
                        <c:v>44</c:v>
                      </c:pt>
                      <c:pt idx="2" formatCode="0">
                        <c:v>44.25</c:v>
                      </c:pt>
                      <c:pt idx="3">
                        <c:v>45</c:v>
                      </c:pt>
                      <c:pt idx="4">
                        <c:v>56</c:v>
                      </c:pt>
                      <c:pt idx="6">
                        <c:v>70</c:v>
                      </c:pt>
                      <c:pt idx="7">
                        <c:v>64</c:v>
                      </c:pt>
                      <c:pt idx="8">
                        <c:v>60.5</c:v>
                      </c:pt>
                      <c:pt idx="9">
                        <c:v>57</c:v>
                      </c:pt>
                      <c:pt idx="10">
                        <c:v>61</c:v>
                      </c:pt>
                    </c:numCache>
                  </c:numRef>
                </c:val>
                <c:smooth val="0"/>
              </c15:ser>
            </c15:filteredLineSeries>
            <c15:filteredLineSeries>
              <c15:ser>
                <c:idx val="3"/>
                <c:order val="3"/>
                <c:tx>
                  <c:strRef>
                    <c:extLst xmlns:c15="http://schemas.microsoft.com/office/drawing/2012/chart">
                      <c:ext xmlns:c15="http://schemas.microsoft.com/office/drawing/2012/chart" uri="{02D57815-91ED-43cb-92C2-25804820EDAC}">
                        <c15:formulaRef>
                          <c15:sqref>'Data_figures+pilot'!$B$35:$C$35</c15:sqref>
                        </c15:formulaRef>
                      </c:ext>
                    </c:extLst>
                    <c:strCache>
                      <c:ptCount val="2"/>
                      <c:pt idx="0">
                        <c:v>Intervention</c:v>
                      </c:pt>
                    </c:strCache>
                  </c:strRef>
                </c:tx>
                <c:spPr>
                  <a:ln w="28575" cap="rnd">
                    <a:solidFill>
                      <a:schemeClr val="accent4"/>
                    </a:solidFill>
                    <a:round/>
                  </a:ln>
                  <a:effectLst/>
                </c:spPr>
                <c:marker>
                  <c:symbol val="none"/>
                </c:marker>
                <c:cat>
                  <c:strRef>
                    <c:extLst xmlns:c15="http://schemas.microsoft.com/office/drawing/2012/chart">
                      <c:ext xmlns:c15="http://schemas.microsoft.com/office/drawing/2012/chart" uri="{02D57815-91ED-43cb-92C2-25804820EDAC}">
                        <c15:formulaRef>
                          <c15:sqref>'Data_figures+pilot'!$D$32:$N$32</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'Data_figures+pilot'!$D$35:$N$35</c15:sqref>
                        </c15:formulaRef>
                      </c:ext>
                    </c:extLst>
                    <c:numCache>
                      <c:formatCode>General</c:formatCode>
                      <c:ptCount val="11"/>
                      <c:pt idx="0">
                        <c:v>76</c:v>
                      </c:pt>
                      <c:pt idx="1">
                        <c:v>80</c:v>
                      </c:pt>
                      <c:pt idx="2" formatCode="0">
                        <c:v>81</c:v>
                      </c:pt>
                      <c:pt idx="3">
                        <c:v>84</c:v>
                      </c:pt>
                      <c:pt idx="4">
                        <c:v>86</c:v>
                      </c:pt>
                      <c:pt idx="6">
                        <c:v>92</c:v>
                      </c:pt>
                      <c:pt idx="7">
                        <c:v>92</c:v>
                      </c:pt>
                      <c:pt idx="8">
                        <c:v>88</c:v>
                      </c:pt>
                      <c:pt idx="9">
                        <c:v>84</c:v>
                      </c:pt>
                      <c:pt idx="10">
                        <c:v>87</c:v>
                      </c:pt>
                    </c:numCache>
                  </c:numRef>
                </c:val>
                <c:smooth val="0"/>
              </c15:ser>
            </c15:filteredLineSeries>
            <c15:filteredLineSeries>
              <c15:ser>
                <c:idx val="4"/>
                <c:order val="4"/>
                <c:tx>
                  <c:strRef>
                    <c:extLst xmlns:c15="http://schemas.microsoft.com/office/drawing/2012/chart">
                      <c:ext xmlns:c15="http://schemas.microsoft.com/office/drawing/2012/chart" uri="{02D57815-91ED-43cb-92C2-25804820EDAC}">
                        <c15:formulaRef>
                          <c15:sqref>'Data_figures+pilot'!$B$36:$C$36</c15:sqref>
                        </c15:formulaRef>
                      </c:ext>
                    </c:extLst>
                    <c:strCache>
                      <c:ptCount val="2"/>
                      <c:pt idx="0">
                        <c:v>Intervention</c:v>
                      </c:pt>
                    </c:strCache>
                  </c:strRef>
                </c:tx>
                <c:spPr>
                  <a:ln w="28575" cap="rnd">
                    <a:solidFill>
                      <a:srgbClr val="0070C0"/>
                    </a:solidFill>
                    <a:round/>
                  </a:ln>
                  <a:effectLst/>
                </c:spPr>
                <c:marker>
                  <c:symbol val="none"/>
                </c:marker>
                <c:cat>
                  <c:strRef>
                    <c:extLst xmlns:c15="http://schemas.microsoft.com/office/drawing/2012/chart">
                      <c:ext xmlns:c15="http://schemas.microsoft.com/office/drawing/2012/chart" uri="{02D57815-91ED-43cb-92C2-25804820EDAC}">
                        <c15:formulaRef>
                          <c15:sqref>'Data_figures+pilot'!$D$32:$N$32</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'Data_figures+pilot'!$D$36:$N$36</c15:sqref>
                        </c15:formulaRef>
                      </c:ext>
                    </c:extLst>
                    <c:numCache>
                      <c:formatCode>General</c:formatCode>
                      <c:ptCount val="11"/>
                      <c:pt idx="0">
                        <c:v>74</c:v>
                      </c:pt>
                      <c:pt idx="1">
                        <c:v>78</c:v>
                      </c:pt>
                      <c:pt idx="2" formatCode="0">
                        <c:v>79.5</c:v>
                      </c:pt>
                      <c:pt idx="3">
                        <c:v>84</c:v>
                      </c:pt>
                      <c:pt idx="4">
                        <c:v>85</c:v>
                      </c:pt>
                      <c:pt idx="6">
                        <c:v>90</c:v>
                      </c:pt>
                      <c:pt idx="7">
                        <c:v>96</c:v>
                      </c:pt>
                      <c:pt idx="8">
                        <c:v>93.5</c:v>
                      </c:pt>
                      <c:pt idx="9">
                        <c:v>91</c:v>
                      </c:pt>
                      <c:pt idx="10">
                        <c:v>91</c:v>
                      </c:pt>
                    </c:numCache>
                  </c:numRef>
                </c:val>
                <c:smooth val="0"/>
              </c15:ser>
            </c15:filteredLineSeries>
            <c15:filteredLineSeries>
              <c15:ser>
                <c:idx val="5"/>
                <c:order val="5"/>
                <c:tx>
                  <c:strRef>
                    <c:extLst xmlns:c15="http://schemas.microsoft.com/office/drawing/2012/chart">
                      <c:ext xmlns:c15="http://schemas.microsoft.com/office/drawing/2012/chart" uri="{02D57815-91ED-43cb-92C2-25804820EDAC}">
                        <c15:formulaRef>
                          <c15:sqref>'Data_figures+pilot'!$B$37:$C$37</c15:sqref>
                        </c15:formulaRef>
                      </c:ext>
                    </c:extLst>
                    <c:strCache>
                      <c:ptCount val="2"/>
                      <c:pt idx="0">
                        <c:v>Intervention</c:v>
                      </c:pt>
                    </c:strCache>
                  </c:strRef>
                </c:tx>
                <c:spPr>
                  <a:ln w="28575" cap="rnd">
                    <a:solidFill>
                      <a:srgbClr val="7030A0"/>
                    </a:solidFill>
                    <a:round/>
                  </a:ln>
                  <a:effectLst/>
                </c:spPr>
                <c:marker>
                  <c:symbol val="none"/>
                </c:marker>
                <c:cat>
                  <c:strRef>
                    <c:extLst xmlns:c15="http://schemas.microsoft.com/office/drawing/2012/chart">
                      <c:ext xmlns:c15="http://schemas.microsoft.com/office/drawing/2012/chart" uri="{02D57815-91ED-43cb-92C2-25804820EDAC}">
                        <c15:formulaRef>
                          <c15:sqref>'Data_figures+pilot'!$D$32:$N$32</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'Data_figures+pilot'!$D$37:$N$37</c15:sqref>
                        </c15:formulaRef>
                      </c:ext>
                    </c:extLst>
                    <c:numCache>
                      <c:formatCode>General</c:formatCode>
                      <c:ptCount val="11"/>
                      <c:pt idx="0">
                        <c:v>60</c:v>
                      </c:pt>
                      <c:pt idx="1">
                        <c:v>69</c:v>
                      </c:pt>
                      <c:pt idx="2" formatCode="0">
                        <c:v>64</c:v>
                      </c:pt>
                      <c:pt idx="3">
                        <c:v>49</c:v>
                      </c:pt>
                      <c:pt idx="4">
                        <c:v>59</c:v>
                      </c:pt>
                      <c:pt idx="6">
                        <c:v>83</c:v>
                      </c:pt>
                      <c:pt idx="7">
                        <c:v>81</c:v>
                      </c:pt>
                      <c:pt idx="8">
                        <c:v>81</c:v>
                      </c:pt>
                      <c:pt idx="9">
                        <c:v>81</c:v>
                      </c:pt>
                      <c:pt idx="10">
                        <c:v>80</c:v>
                      </c:pt>
                    </c:numCache>
                  </c:numRef>
                </c:val>
                <c:smooth val="0"/>
              </c15:ser>
            </c15:filteredLineSeries>
            <c15:filteredLineSeries>
              <c15:ser>
                <c:idx val="6"/>
                <c:order val="6"/>
                <c:tx>
                  <c:strRef>
                    <c:extLst xmlns:c15="http://schemas.microsoft.com/office/drawing/2012/chart">
                      <c:ext xmlns:c15="http://schemas.microsoft.com/office/drawing/2012/chart" uri="{02D57815-91ED-43cb-92C2-25804820EDAC}">
                        <c15:formulaRef>
                          <c15:sqref>'Data_figures+pilot'!$B$38:$C$38</c15:sqref>
                        </c15:formulaRef>
                      </c:ext>
                    </c:extLst>
                    <c:strCache>
                      <c:ptCount val="2"/>
                      <c:pt idx="0">
                        <c:v>Intervention</c:v>
                      </c:pt>
                    </c:strCache>
                  </c:strRef>
                </c:tx>
                <c:spPr>
                  <a:ln w="28575" cap="rnd">
                    <a:solidFill>
                      <a:srgbClr val="C00000"/>
                    </a:solidFill>
                    <a:round/>
                  </a:ln>
                  <a:effectLst/>
                </c:spPr>
                <c:marker>
                  <c:symbol val="none"/>
                </c:marker>
                <c:cat>
                  <c:strRef>
                    <c:extLst xmlns:c15="http://schemas.microsoft.com/office/drawing/2012/chart">
                      <c:ext xmlns:c15="http://schemas.microsoft.com/office/drawing/2012/chart" uri="{02D57815-91ED-43cb-92C2-25804820EDAC}">
                        <c15:formulaRef>
                          <c15:sqref>'Data_figures+pilot'!$D$32:$N$32</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'Data_figures+pilot'!$D$38:$N$38</c15:sqref>
                        </c15:formulaRef>
                      </c:ext>
                    </c:extLst>
                    <c:numCache>
                      <c:formatCode>General</c:formatCode>
                      <c:ptCount val="11"/>
                      <c:pt idx="0">
                        <c:v>76</c:v>
                      </c:pt>
                      <c:pt idx="1">
                        <c:v>84</c:v>
                      </c:pt>
                      <c:pt idx="2" formatCode="0">
                        <c:v>78.75</c:v>
                      </c:pt>
                      <c:pt idx="3">
                        <c:v>63</c:v>
                      </c:pt>
                      <c:pt idx="4">
                        <c:v>56</c:v>
                      </c:pt>
                      <c:pt idx="6">
                        <c:v>93</c:v>
                      </c:pt>
                      <c:pt idx="7">
                        <c:v>85</c:v>
                      </c:pt>
                      <c:pt idx="8">
                        <c:v>80.5</c:v>
                      </c:pt>
                      <c:pt idx="9">
                        <c:v>76</c:v>
                      </c:pt>
                      <c:pt idx="10">
                        <c:v>76</c:v>
                      </c:pt>
                    </c:numCache>
                  </c:numRef>
                </c:val>
                <c:smooth val="0"/>
              </c15:ser>
            </c15:filteredLineSeries>
            <c15:filteredLineSeries>
              <c15:ser>
                <c:idx val="10"/>
                <c:order val="7"/>
                <c:tx>
                  <c:strRef>
                    <c:extLst xmlns:c15="http://schemas.microsoft.com/office/drawing/2012/chart">
                      <c:ext xmlns:c15="http://schemas.microsoft.com/office/drawing/2012/chart" uri="{02D57815-91ED-43cb-92C2-25804820EDAC}">
                        <c15:formulaRef>
                          <c15:sqref>'Data_figures+pilot'!$B$40:$C$40</c15:sqref>
                        </c15:formulaRef>
                      </c:ext>
                    </c:extLst>
                    <c:strCache>
                      <c:ptCount val="2"/>
                      <c:pt idx="0">
                        <c:v>Control</c:v>
                      </c:pt>
                    </c:strCache>
                  </c:strRef>
                </c:tx>
                <c:spPr>
                  <a:ln w="28575" cap="rnd">
                    <a:noFill/>
                    <a:round/>
                  </a:ln>
                  <a:effectLst/>
                </c:spPr>
                <c:marker>
                  <c:symbol val="none"/>
                </c:marker>
                <c:cat>
                  <c:strRef>
                    <c:extLst xmlns:c15="http://schemas.microsoft.com/office/drawing/2012/chart">
                      <c:ext xmlns:c15="http://schemas.microsoft.com/office/drawing/2012/chart" uri="{02D57815-91ED-43cb-92C2-25804820EDAC}">
                        <c15:formulaRef>
                          <c15:sqref>'Data_figures+pilot'!$D$32:$N$32</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'Data_figures+pilot'!$D$40:$N$40</c15:sqref>
                        </c15:formulaRef>
                      </c:ext>
                    </c:extLst>
                    <c:numCache>
                      <c:formatCode>General</c:formatCode>
                      <c:ptCount val="11"/>
                    </c:numCache>
                  </c:numRef>
                </c:val>
                <c:smooth val="0"/>
              </c15:ser>
            </c15:filteredLineSeries>
            <c15:filteredLineSeries>
              <c15:ser>
                <c:idx val="11"/>
                <c:order val="8"/>
                <c:tx>
                  <c:strRef>
                    <c:extLst xmlns:c15="http://schemas.microsoft.com/office/drawing/2012/chart">
                      <c:ext xmlns:c15="http://schemas.microsoft.com/office/drawing/2012/chart" uri="{02D57815-91ED-43cb-92C2-25804820EDAC}">
                        <c15:formulaRef>
                          <c15:sqref>'Data_figures+pilot'!$B$41:$C$41</c15:sqref>
                        </c15:formulaRef>
                      </c:ext>
                    </c:extLst>
                    <c:strCache>
                      <c:ptCount val="2"/>
                      <c:pt idx="0">
                        <c:v>Control</c:v>
                      </c:pt>
                    </c:strCache>
                  </c:strRef>
                </c:tx>
                <c:spPr>
                  <a:ln w="28575" cap="rnd">
                    <a:solidFill>
                      <a:schemeClr val="accent6"/>
                    </a:solidFill>
                    <a:prstDash val="sysDash"/>
                    <a:round/>
                  </a:ln>
                  <a:effectLst/>
                </c:spPr>
                <c:marker>
                  <c:symbol val="none"/>
                </c:marker>
                <c:cat>
                  <c:strRef>
                    <c:extLst xmlns:c15="http://schemas.microsoft.com/office/drawing/2012/chart">
                      <c:ext xmlns:c15="http://schemas.microsoft.com/office/drawing/2012/chart" uri="{02D57815-91ED-43cb-92C2-25804820EDAC}">
                        <c15:formulaRef>
                          <c15:sqref>'Data_figures+pilot'!$D$32:$N$32</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'Data_figures+pilot'!$D$41:$N$41</c15:sqref>
                        </c15:formulaRef>
                      </c:ext>
                    </c:extLst>
                    <c:numCache>
                      <c:formatCode>General</c:formatCode>
                      <c:ptCount val="11"/>
                      <c:pt idx="0">
                        <c:v>39</c:v>
                      </c:pt>
                      <c:pt idx="1">
                        <c:v>48</c:v>
                      </c:pt>
                      <c:pt idx="2">
                        <c:v>51</c:v>
                      </c:pt>
                      <c:pt idx="3">
                        <c:v>54</c:v>
                      </c:pt>
                      <c:pt idx="4">
                        <c:v>59</c:v>
                      </c:pt>
                      <c:pt idx="6">
                        <c:v>81</c:v>
                      </c:pt>
                      <c:pt idx="7">
                        <c:v>89</c:v>
                      </c:pt>
                      <c:pt idx="8">
                        <c:v>85</c:v>
                      </c:pt>
                      <c:pt idx="9">
                        <c:v>81</c:v>
                      </c:pt>
                      <c:pt idx="10">
                        <c:v>86</c:v>
                      </c:pt>
                    </c:numCache>
                  </c:numRef>
                </c:val>
                <c:smooth val="0"/>
              </c15:ser>
            </c15:filteredLineSeries>
            <c15:filteredLineSeries>
              <c15:ser>
                <c:idx val="12"/>
                <c:order val="9"/>
                <c:tx>
                  <c:strRef>
                    <c:extLst xmlns:c15="http://schemas.microsoft.com/office/drawing/2012/chart">
                      <c:ext xmlns:c15="http://schemas.microsoft.com/office/drawing/2012/chart" uri="{02D57815-91ED-43cb-92C2-25804820EDAC}">
                        <c15:formulaRef>
                          <c15:sqref>'Data_figures+pilot'!$B$42:$C$42</c15:sqref>
                        </c15:formulaRef>
                      </c:ext>
                    </c:extLst>
                    <c:strCache>
                      <c:ptCount val="2"/>
                      <c:pt idx="0">
                        <c:v>Control</c:v>
                      </c:pt>
                    </c:strCache>
                  </c:strRef>
                </c:tx>
                <c:spPr>
                  <a:ln w="28575" cap="rnd">
                    <a:solidFill>
                      <a:schemeClr val="accent2"/>
                    </a:solidFill>
                    <a:prstDash val="sysDash"/>
                    <a:round/>
                  </a:ln>
                  <a:effectLst/>
                </c:spPr>
                <c:marker>
                  <c:symbol val="none"/>
                </c:marker>
                <c:cat>
                  <c:strRef>
                    <c:extLst xmlns:c15="http://schemas.microsoft.com/office/drawing/2012/chart">
                      <c:ext xmlns:c15="http://schemas.microsoft.com/office/drawing/2012/chart" uri="{02D57815-91ED-43cb-92C2-25804820EDAC}">
                        <c15:formulaRef>
                          <c15:sqref>'Data_figures+pilot'!$D$32:$N$32</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'Data_figures+pilot'!$D$42:$N$42</c15:sqref>
                        </c15:formulaRef>
                      </c:ext>
                    </c:extLst>
                    <c:numCache>
                      <c:formatCode>General</c:formatCode>
                      <c:ptCount val="11"/>
                      <c:pt idx="0">
                        <c:v>41</c:v>
                      </c:pt>
                      <c:pt idx="1">
                        <c:v>30</c:v>
                      </c:pt>
                      <c:pt idx="2">
                        <c:v>30</c:v>
                      </c:pt>
                      <c:pt idx="3">
                        <c:v>30</c:v>
                      </c:pt>
                      <c:pt idx="4">
                        <c:v>45</c:v>
                      </c:pt>
                      <c:pt idx="6">
                        <c:v>49</c:v>
                      </c:pt>
                      <c:pt idx="7">
                        <c:v>59</c:v>
                      </c:pt>
                      <c:pt idx="8">
                        <c:v>51.5</c:v>
                      </c:pt>
                      <c:pt idx="9">
                        <c:v>44</c:v>
                      </c:pt>
                      <c:pt idx="10">
                        <c:v>41</c:v>
                      </c:pt>
                    </c:numCache>
                  </c:numRef>
                </c:val>
                <c:smooth val="0"/>
              </c15:ser>
            </c15:filteredLineSeries>
            <c15:filteredLineSeries>
              <c15:ser>
                <c:idx val="13"/>
                <c:order val="10"/>
                <c:tx>
                  <c:strRef>
                    <c:extLst xmlns:c15="http://schemas.microsoft.com/office/drawing/2012/chart">
                      <c:ext xmlns:c15="http://schemas.microsoft.com/office/drawing/2012/chart" uri="{02D57815-91ED-43cb-92C2-25804820EDAC}">
                        <c15:formulaRef>
                          <c15:sqref>'Data_figures+pilot'!$B$43:$C$43</c15:sqref>
                        </c15:formulaRef>
                      </c:ext>
                    </c:extLst>
                    <c:strCache>
                      <c:ptCount val="2"/>
                      <c:pt idx="0">
                        <c:v>Control</c:v>
                      </c:pt>
                    </c:strCache>
                  </c:strRef>
                </c:tx>
                <c:spPr>
                  <a:ln w="28575" cap="rnd">
                    <a:solidFill>
                      <a:schemeClr val="accent4"/>
                    </a:solidFill>
                    <a:prstDash val="sysDash"/>
                    <a:round/>
                  </a:ln>
                  <a:effectLst/>
                </c:spPr>
                <c:marker>
                  <c:symbol val="none"/>
                </c:marker>
                <c:cat>
                  <c:strRef>
                    <c:extLst xmlns:c15="http://schemas.microsoft.com/office/drawing/2012/chart">
                      <c:ext xmlns:c15="http://schemas.microsoft.com/office/drawing/2012/chart" uri="{02D57815-91ED-43cb-92C2-25804820EDAC}">
                        <c15:formulaRef>
                          <c15:sqref>'Data_figures+pilot'!$D$32:$N$32</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'Data_figures+pilot'!$D$43:$N$43</c15:sqref>
                        </c15:formulaRef>
                      </c:ext>
                    </c:extLst>
                    <c:numCache>
                      <c:formatCode>General</c:formatCode>
                      <c:ptCount val="11"/>
                      <c:pt idx="0">
                        <c:v>61</c:v>
                      </c:pt>
                      <c:pt idx="1">
                        <c:v>68</c:v>
                      </c:pt>
                      <c:pt idx="2">
                        <c:v>68.5</c:v>
                      </c:pt>
                      <c:pt idx="3">
                        <c:v>69</c:v>
                      </c:pt>
                      <c:pt idx="4">
                        <c:v>79</c:v>
                      </c:pt>
                      <c:pt idx="6">
                        <c:v>74</c:v>
                      </c:pt>
                      <c:pt idx="7">
                        <c:v>81</c:v>
                      </c:pt>
                      <c:pt idx="8">
                        <c:v>82.5</c:v>
                      </c:pt>
                      <c:pt idx="9">
                        <c:v>84</c:v>
                      </c:pt>
                      <c:pt idx="10">
                        <c:v>75</c:v>
                      </c:pt>
                    </c:numCache>
                  </c:numRef>
                </c:val>
                <c:smooth val="0"/>
              </c15:ser>
            </c15:filteredLineSeries>
            <c15:filteredLineSeries>
              <c15:ser>
                <c:idx val="14"/>
                <c:order val="11"/>
                <c:tx>
                  <c:strRef>
                    <c:extLst xmlns:c15="http://schemas.microsoft.com/office/drawing/2012/chart">
                      <c:ext xmlns:c15="http://schemas.microsoft.com/office/drawing/2012/chart" uri="{02D57815-91ED-43cb-92C2-25804820EDAC}">
                        <c15:formulaRef>
                          <c15:sqref>'Data_figures+pilot'!$B$44:$C$44</c15:sqref>
                        </c15:formulaRef>
                      </c:ext>
                    </c:extLst>
                    <c:strCache>
                      <c:ptCount val="2"/>
                      <c:pt idx="0">
                        <c:v>Control</c:v>
                      </c:pt>
                    </c:strCache>
                  </c:strRef>
                </c:tx>
                <c:spPr>
                  <a:ln w="28575" cap="rnd">
                    <a:solidFill>
                      <a:srgbClr val="0070C0"/>
                    </a:solidFill>
                    <a:prstDash val="sysDash"/>
                    <a:round/>
                  </a:ln>
                  <a:effectLst/>
                </c:spPr>
                <c:marker>
                  <c:symbol val="none"/>
                </c:marker>
                <c:cat>
                  <c:strRef>
                    <c:extLst xmlns:c15="http://schemas.microsoft.com/office/drawing/2012/chart">
                      <c:ext xmlns:c15="http://schemas.microsoft.com/office/drawing/2012/chart" uri="{02D57815-91ED-43cb-92C2-25804820EDAC}">
                        <c15:formulaRef>
                          <c15:sqref>'Data_figures+pilot'!$D$32:$N$32</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'Data_figures+pilot'!$D$44:$N$44</c15:sqref>
                        </c15:formulaRef>
                      </c:ext>
                    </c:extLst>
                    <c:numCache>
                      <c:formatCode>General</c:formatCode>
                      <c:ptCount val="11"/>
                      <c:pt idx="0">
                        <c:v>53</c:v>
                      </c:pt>
                      <c:pt idx="1">
                        <c:v>61</c:v>
                      </c:pt>
                      <c:pt idx="2">
                        <c:v>63.5</c:v>
                      </c:pt>
                      <c:pt idx="3">
                        <c:v>66</c:v>
                      </c:pt>
                      <c:pt idx="4">
                        <c:v>80</c:v>
                      </c:pt>
                      <c:pt idx="6">
                        <c:v>77</c:v>
                      </c:pt>
                      <c:pt idx="7">
                        <c:v>83</c:v>
                      </c:pt>
                      <c:pt idx="8">
                        <c:v>81.5</c:v>
                      </c:pt>
                      <c:pt idx="9">
                        <c:v>80</c:v>
                      </c:pt>
                      <c:pt idx="10">
                        <c:v>72</c:v>
                      </c:pt>
                    </c:numCache>
                  </c:numRef>
                </c:val>
                <c:smooth val="0"/>
              </c15:ser>
            </c15:filteredLineSeries>
            <c15:filteredLineSeries>
              <c15:ser>
                <c:idx val="15"/>
                <c:order val="12"/>
                <c:tx>
                  <c:strRef>
                    <c:extLst xmlns:c15="http://schemas.microsoft.com/office/drawing/2012/chart">
                      <c:ext xmlns:c15="http://schemas.microsoft.com/office/drawing/2012/chart" uri="{02D57815-91ED-43cb-92C2-25804820EDAC}">
                        <c15:formulaRef>
                          <c15:sqref>'Data_figures+pilot'!$B$45:$C$45</c15:sqref>
                        </c15:formulaRef>
                      </c:ext>
                    </c:extLst>
                    <c:strCache>
                      <c:ptCount val="2"/>
                      <c:pt idx="0">
                        <c:v>Control</c:v>
                      </c:pt>
                    </c:strCache>
                  </c:strRef>
                </c:tx>
                <c:spPr>
                  <a:ln w="28575" cap="rnd">
                    <a:solidFill>
                      <a:srgbClr val="7030A0"/>
                    </a:solidFill>
                    <a:prstDash val="sysDash"/>
                    <a:round/>
                  </a:ln>
                  <a:effectLst/>
                </c:spPr>
                <c:marker>
                  <c:symbol val="none"/>
                </c:marker>
                <c:cat>
                  <c:strRef>
                    <c:extLst xmlns:c15="http://schemas.microsoft.com/office/drawing/2012/chart">
                      <c:ext xmlns:c15="http://schemas.microsoft.com/office/drawing/2012/chart" uri="{02D57815-91ED-43cb-92C2-25804820EDAC}">
                        <c15:formulaRef>
                          <c15:sqref>'Data_figures+pilot'!$D$32:$N$32</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'Data_figures+pilot'!$D$45:$N$45</c15:sqref>
                        </c15:formulaRef>
                      </c:ext>
                    </c:extLst>
                    <c:numCache>
                      <c:formatCode>General</c:formatCode>
                      <c:ptCount val="11"/>
                      <c:pt idx="0">
                        <c:v>41</c:v>
                      </c:pt>
                      <c:pt idx="1">
                        <c:v>38</c:v>
                      </c:pt>
                      <c:pt idx="2">
                        <c:v>46</c:v>
                      </c:pt>
                      <c:pt idx="3">
                        <c:v>54</c:v>
                      </c:pt>
                      <c:pt idx="4">
                        <c:v>52</c:v>
                      </c:pt>
                      <c:pt idx="6">
                        <c:v>50</c:v>
                      </c:pt>
                      <c:pt idx="7">
                        <c:v>55</c:v>
                      </c:pt>
                      <c:pt idx="8">
                        <c:v>59.5</c:v>
                      </c:pt>
                      <c:pt idx="9">
                        <c:v>64</c:v>
                      </c:pt>
                      <c:pt idx="10">
                        <c:v>70</c:v>
                      </c:pt>
                    </c:numCache>
                  </c:numRef>
                </c:val>
                <c:smooth val="0"/>
              </c15:ser>
            </c15:filteredLineSeries>
            <c15:filteredLineSeries>
              <c15:ser>
                <c:idx val="16"/>
                <c:order val="13"/>
                <c:tx>
                  <c:strRef>
                    <c:extLst xmlns:c15="http://schemas.microsoft.com/office/drawing/2012/chart">
                      <c:ext xmlns:c15="http://schemas.microsoft.com/office/drawing/2012/chart" uri="{02D57815-91ED-43cb-92C2-25804820EDAC}">
                        <c15:formulaRef>
                          <c15:sqref>'Data_figures+pilot'!$B$46:$C$46</c15:sqref>
                        </c15:formulaRef>
                      </c:ext>
                    </c:extLst>
                    <c:strCache>
                      <c:ptCount val="2"/>
                      <c:pt idx="0">
                        <c:v>Control</c:v>
                      </c:pt>
                    </c:strCache>
                  </c:strRef>
                </c:tx>
                <c:spPr>
                  <a:ln w="28575" cap="rnd">
                    <a:solidFill>
                      <a:srgbClr val="C00000"/>
                    </a:solidFill>
                    <a:prstDash val="sysDash"/>
                    <a:round/>
                  </a:ln>
                  <a:effectLst/>
                </c:spPr>
                <c:marker>
                  <c:symbol val="none"/>
                </c:marker>
                <c:cat>
                  <c:strRef>
                    <c:extLst xmlns:c15="http://schemas.microsoft.com/office/drawing/2012/chart">
                      <c:ext xmlns:c15="http://schemas.microsoft.com/office/drawing/2012/chart" uri="{02D57815-91ED-43cb-92C2-25804820EDAC}">
                        <c15:formulaRef>
                          <c15:sqref>'Data_figures+pilot'!$D$32:$N$32</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'Data_figures+pilot'!$D$46:$N$46</c15:sqref>
                        </c15:formulaRef>
                      </c:ext>
                    </c:extLst>
                    <c:numCache>
                      <c:formatCode>General</c:formatCode>
                      <c:ptCount val="11"/>
                      <c:pt idx="0">
                        <c:v>15</c:v>
                      </c:pt>
                      <c:pt idx="1">
                        <c:v>34</c:v>
                      </c:pt>
                      <c:pt idx="2">
                        <c:v>25</c:v>
                      </c:pt>
                      <c:pt idx="3">
                        <c:v>16</c:v>
                      </c:pt>
                      <c:pt idx="4">
                        <c:v>34</c:v>
                      </c:pt>
                      <c:pt idx="6">
                        <c:v>25</c:v>
                      </c:pt>
                      <c:pt idx="7">
                        <c:v>13</c:v>
                      </c:pt>
                      <c:pt idx="8">
                        <c:v>10.5</c:v>
                      </c:pt>
                      <c:pt idx="9">
                        <c:v>8</c:v>
                      </c:pt>
                      <c:pt idx="10">
                        <c:v>13</c:v>
                      </c:pt>
                    </c:numCache>
                  </c:numRef>
                </c:val>
                <c:smooth val="0"/>
              </c15:ser>
            </c15:filteredLineSeries>
            <c15:filteredLineSeries>
              <c15:ser>
                <c:idx val="7"/>
                <c:order val="15"/>
                <c:tx>
                  <c:strRef>
                    <c:extLst xmlns:c15="http://schemas.microsoft.com/office/drawing/2012/chart">
                      <c:ext xmlns:c15="http://schemas.microsoft.com/office/drawing/2012/chart" uri="{02D57815-91ED-43cb-92C2-25804820EDAC}">
                        <c15:formulaRef>
                          <c15:sqref>'Data_figures+pilot'!$B$49:$C$49</c15:sqref>
                        </c15:formulaRef>
                      </c:ext>
                    </c:extLst>
                    <c:strCache>
                      <c:ptCount val="2"/>
                      <c:pt idx="0">
                        <c:v>Pilot</c:v>
                      </c:pt>
                    </c:strCache>
                  </c:strRef>
                </c:tx>
                <c:spPr>
                  <a:ln w="28575" cap="rnd">
                    <a:noFill/>
                    <a:round/>
                  </a:ln>
                  <a:effectLst/>
                </c:spPr>
                <c:marker>
                  <c:symbol val="none"/>
                </c:marker>
                <c:cat>
                  <c:strRef>
                    <c:extLst xmlns:c15="http://schemas.microsoft.com/office/drawing/2012/chart">
                      <c:ext xmlns:c15="http://schemas.microsoft.com/office/drawing/2012/chart" uri="{02D57815-91ED-43cb-92C2-25804820EDAC}">
                        <c15:formulaRef>
                          <c15:sqref>'Data_figures+pilot'!$D$32:$N$32</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'Data_figures+pilot'!$D$49:$N$49</c15:sqref>
                        </c15:formulaRef>
                      </c:ext>
                    </c:extLst>
                    <c:numCache>
                      <c:formatCode>General</c:formatCode>
                      <c:ptCount val="11"/>
                    </c:numCache>
                  </c:numRef>
                </c:val>
                <c:smooth val="0"/>
              </c15:ser>
            </c15:filteredLineSeries>
            <c15:filteredLineSeries>
              <c15:ser>
                <c:idx val="8"/>
                <c:order val="16"/>
                <c:tx>
                  <c:strRef>
                    <c:extLst xmlns:c15="http://schemas.microsoft.com/office/drawing/2012/chart">
                      <c:ext xmlns:c15="http://schemas.microsoft.com/office/drawing/2012/chart" uri="{02D57815-91ED-43cb-92C2-25804820EDAC}">
                        <c15:formulaRef>
                          <c15:sqref>'Data_figures+pilot'!$B$50:$C$50</c15:sqref>
                        </c15:formulaRef>
                      </c:ext>
                    </c:extLst>
                    <c:strCache>
                      <c:ptCount val="2"/>
                      <c:pt idx="0">
                        <c:v>Pilot</c:v>
                      </c:pt>
                    </c:strCache>
                  </c:strRef>
                </c:tx>
                <c:spPr>
                  <a:ln w="28575" cap="rnd">
                    <a:solidFill>
                      <a:schemeClr val="accent6"/>
                    </a:solidFill>
                    <a:prstDash val="sysDot"/>
                    <a:round/>
                  </a:ln>
                  <a:effectLst/>
                </c:spPr>
                <c:marker>
                  <c:symbol val="diamond"/>
                  <c:size val="7"/>
                  <c:spPr>
                    <a:solidFill>
                      <a:schemeClr val="accent6"/>
                    </a:solidFill>
                    <a:ln w="9525">
                      <a:solidFill>
                        <a:schemeClr val="accent6"/>
                      </a:solidFill>
                      <a:prstDash val="sysDot"/>
                    </a:ln>
                    <a:effectLst/>
                  </c:spPr>
                </c:marker>
                <c:cat>
                  <c:strRef>
                    <c:extLst xmlns:c15="http://schemas.microsoft.com/office/drawing/2012/chart">
                      <c:ext xmlns:c15="http://schemas.microsoft.com/office/drawing/2012/chart" uri="{02D57815-91ED-43cb-92C2-25804820EDAC}">
                        <c15:formulaRef>
                          <c15:sqref>'Data_figures+pilot'!$D$32:$N$32</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'Data_figures+pilot'!$D$50:$N$50</c15:sqref>
                        </c15:formulaRef>
                      </c:ext>
                    </c:extLst>
                    <c:numCache>
                      <c:formatCode>General</c:formatCode>
                      <c:ptCount val="11"/>
                      <c:pt idx="0">
                        <c:v>64</c:v>
                      </c:pt>
                      <c:pt idx="1">
                        <c:v>61</c:v>
                      </c:pt>
                      <c:pt idx="2">
                        <c:v>67</c:v>
                      </c:pt>
                      <c:pt idx="3">
                        <c:v>73</c:v>
                      </c:pt>
                      <c:pt idx="4">
                        <c:v>61</c:v>
                      </c:pt>
                      <c:pt idx="6">
                        <c:v>93</c:v>
                      </c:pt>
                      <c:pt idx="7">
                        <c:v>89</c:v>
                      </c:pt>
                      <c:pt idx="8">
                        <c:v>87.5</c:v>
                      </c:pt>
                      <c:pt idx="9">
                        <c:v>86</c:v>
                      </c:pt>
                      <c:pt idx="10">
                        <c:v>74</c:v>
                      </c:pt>
                    </c:numCache>
                  </c:numRef>
                </c:val>
                <c:smooth val="0"/>
              </c15:ser>
            </c15:filteredLineSeries>
            <c15:filteredLineSeries>
              <c15:ser>
                <c:idx val="9"/>
                <c:order val="17"/>
                <c:tx>
                  <c:strRef>
                    <c:extLst xmlns:c15="http://schemas.microsoft.com/office/drawing/2012/chart">
                      <c:ext xmlns:c15="http://schemas.microsoft.com/office/drawing/2012/chart" uri="{02D57815-91ED-43cb-92C2-25804820EDAC}">
                        <c15:formulaRef>
                          <c15:sqref>'Data_figures+pilot'!$B$51:$C$51</c15:sqref>
                        </c15:formulaRef>
                      </c:ext>
                    </c:extLst>
                    <c:strCache>
                      <c:ptCount val="2"/>
                      <c:pt idx="0">
                        <c:v>Pilot</c:v>
                      </c:pt>
                    </c:strCache>
                  </c:strRef>
                </c:tx>
                <c:spPr>
                  <a:ln w="28575" cap="rnd">
                    <a:solidFill>
                      <a:schemeClr val="accent2"/>
                    </a:solidFill>
                    <a:prstDash val="sysDot"/>
                    <a:round/>
                  </a:ln>
                  <a:effectLst/>
                </c:spPr>
                <c:marker>
                  <c:symbol val="diamond"/>
                  <c:size val="7"/>
                  <c:spPr>
                    <a:solidFill>
                      <a:schemeClr val="accent2"/>
                    </a:solidFill>
                    <a:ln w="9525">
                      <a:solidFill>
                        <a:schemeClr val="accent2"/>
                      </a:solidFill>
                      <a:prstDash val="sysDot"/>
                    </a:ln>
                    <a:effectLst/>
                  </c:spPr>
                </c:marker>
                <c:cat>
                  <c:strRef>
                    <c:extLst xmlns:c15="http://schemas.microsoft.com/office/drawing/2012/chart">
                      <c:ext xmlns:c15="http://schemas.microsoft.com/office/drawing/2012/chart" uri="{02D57815-91ED-43cb-92C2-25804820EDAC}">
                        <c15:formulaRef>
                          <c15:sqref>'Data_figures+pilot'!$D$32:$N$32</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'Data_figures+pilot'!$D$51:$N$51</c15:sqref>
                        </c15:formulaRef>
                      </c:ext>
                    </c:extLst>
                    <c:numCache>
                      <c:formatCode>General</c:formatCode>
                      <c:ptCount val="11"/>
                      <c:pt idx="0">
                        <c:v>46</c:v>
                      </c:pt>
                      <c:pt idx="1">
                        <c:v>42</c:v>
                      </c:pt>
                      <c:pt idx="2">
                        <c:v>46.5</c:v>
                      </c:pt>
                      <c:pt idx="3">
                        <c:v>51</c:v>
                      </c:pt>
                      <c:pt idx="4">
                        <c:v>58</c:v>
                      </c:pt>
                      <c:pt idx="6">
                        <c:v>29</c:v>
                      </c:pt>
                      <c:pt idx="7">
                        <c:v>72</c:v>
                      </c:pt>
                      <c:pt idx="8">
                        <c:v>57.5</c:v>
                      </c:pt>
                      <c:pt idx="9">
                        <c:v>43</c:v>
                      </c:pt>
                      <c:pt idx="10">
                        <c:v>59</c:v>
                      </c:pt>
                    </c:numCache>
                  </c:numRef>
                </c:val>
                <c:smooth val="0"/>
              </c15:ser>
            </c15:filteredLineSeries>
            <c15:filteredLineSeries>
              <c15:ser>
                <c:idx val="18"/>
                <c:order val="18"/>
                <c:tx>
                  <c:strRef>
                    <c:extLst xmlns:c15="http://schemas.microsoft.com/office/drawing/2012/chart">
                      <c:ext xmlns:c15="http://schemas.microsoft.com/office/drawing/2012/chart" uri="{02D57815-91ED-43cb-92C2-25804820EDAC}">
                        <c15:formulaRef>
                          <c15:sqref>'Data_figures+pilot'!$B$52:$C$52</c15:sqref>
                        </c15:formulaRef>
                      </c:ext>
                    </c:extLst>
                    <c:strCache>
                      <c:ptCount val="2"/>
                      <c:pt idx="0">
                        <c:v>Pilot</c:v>
                      </c:pt>
                    </c:strCache>
                  </c:strRef>
                </c:tx>
                <c:spPr>
                  <a:ln w="28575" cap="rnd">
                    <a:solidFill>
                      <a:schemeClr val="accent4"/>
                    </a:solidFill>
                    <a:prstDash val="sysDot"/>
                    <a:round/>
                  </a:ln>
                  <a:effectLst/>
                </c:spPr>
                <c:marker>
                  <c:symbol val="diamond"/>
                  <c:size val="7"/>
                  <c:spPr>
                    <a:solidFill>
                      <a:schemeClr val="accent4"/>
                    </a:solidFill>
                    <a:ln w="9525">
                      <a:solidFill>
                        <a:schemeClr val="accent4"/>
                      </a:solidFill>
                      <a:prstDash val="sysDot"/>
                    </a:ln>
                    <a:effectLst/>
                  </c:spPr>
                </c:marker>
                <c:cat>
                  <c:strRef>
                    <c:extLst xmlns:c15="http://schemas.microsoft.com/office/drawing/2012/chart">
                      <c:ext xmlns:c15="http://schemas.microsoft.com/office/drawing/2012/chart" uri="{02D57815-91ED-43cb-92C2-25804820EDAC}">
                        <c15:formulaRef>
                          <c15:sqref>'Data_figures+pilot'!$D$32:$N$32</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'Data_figures+pilot'!$D$52:$N$52</c15:sqref>
                        </c15:formulaRef>
                      </c:ext>
                    </c:extLst>
                    <c:numCache>
                      <c:formatCode>General</c:formatCode>
                      <c:ptCount val="11"/>
                      <c:pt idx="0">
                        <c:v>69</c:v>
                      </c:pt>
                      <c:pt idx="1">
                        <c:v>62</c:v>
                      </c:pt>
                      <c:pt idx="2">
                        <c:v>75</c:v>
                      </c:pt>
                      <c:pt idx="3">
                        <c:v>88</c:v>
                      </c:pt>
                      <c:pt idx="4">
                        <c:v>80</c:v>
                      </c:pt>
                      <c:pt idx="6">
                        <c:v>83</c:v>
                      </c:pt>
                      <c:pt idx="7">
                        <c:v>86</c:v>
                      </c:pt>
                      <c:pt idx="8">
                        <c:v>85.5</c:v>
                      </c:pt>
                      <c:pt idx="9">
                        <c:v>85</c:v>
                      </c:pt>
                      <c:pt idx="10">
                        <c:v>80</c:v>
                      </c:pt>
                    </c:numCache>
                  </c:numRef>
                </c:val>
                <c:smooth val="0"/>
              </c15:ser>
            </c15:filteredLineSeries>
            <c15:filteredLineSeries>
              <c15:ser>
                <c:idx val="19"/>
                <c:order val="19"/>
                <c:tx>
                  <c:strRef>
                    <c:extLst xmlns:c15="http://schemas.microsoft.com/office/drawing/2012/chart">
                      <c:ext xmlns:c15="http://schemas.microsoft.com/office/drawing/2012/chart" uri="{02D57815-91ED-43cb-92C2-25804820EDAC}">
                        <c15:formulaRef>
                          <c15:sqref>'Data_figures+pilot'!$B$53:$C$53</c15:sqref>
                        </c15:formulaRef>
                      </c:ext>
                    </c:extLst>
                    <c:strCache>
                      <c:ptCount val="2"/>
                      <c:pt idx="0">
                        <c:v>Pilot</c:v>
                      </c:pt>
                    </c:strCache>
                  </c:strRef>
                </c:tx>
                <c:spPr>
                  <a:ln w="28575" cap="rnd">
                    <a:solidFill>
                      <a:schemeClr val="accent5"/>
                    </a:solidFill>
                    <a:prstDash val="sysDot"/>
                    <a:round/>
                  </a:ln>
                  <a:effectLst/>
                </c:spPr>
                <c:marker>
                  <c:symbol val="diamond"/>
                  <c:size val="7"/>
                  <c:spPr>
                    <a:solidFill>
                      <a:schemeClr val="accent5"/>
                    </a:solidFill>
                    <a:ln w="9525">
                      <a:solidFill>
                        <a:schemeClr val="accent5"/>
                      </a:solidFill>
                    </a:ln>
                    <a:effectLst/>
                  </c:spPr>
                </c:marker>
                <c:cat>
                  <c:strRef>
                    <c:extLst xmlns:c15="http://schemas.microsoft.com/office/drawing/2012/chart">
                      <c:ext xmlns:c15="http://schemas.microsoft.com/office/drawing/2012/chart" uri="{02D57815-91ED-43cb-92C2-25804820EDAC}">
                        <c15:formulaRef>
                          <c15:sqref>'Data_figures+pilot'!$D$32:$N$32</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'Data_figures+pilot'!$D$53:$N$53</c15:sqref>
                        </c15:formulaRef>
                      </c:ext>
                    </c:extLst>
                    <c:numCache>
                      <c:formatCode>General</c:formatCode>
                      <c:ptCount val="11"/>
                      <c:pt idx="0">
                        <c:v>65</c:v>
                      </c:pt>
                      <c:pt idx="1">
                        <c:v>58</c:v>
                      </c:pt>
                      <c:pt idx="2">
                        <c:v>71</c:v>
                      </c:pt>
                      <c:pt idx="3">
                        <c:v>84</c:v>
                      </c:pt>
                      <c:pt idx="4">
                        <c:v>74</c:v>
                      </c:pt>
                      <c:pt idx="6">
                        <c:v>78</c:v>
                      </c:pt>
                      <c:pt idx="7">
                        <c:v>92</c:v>
                      </c:pt>
                      <c:pt idx="8">
                        <c:v>88</c:v>
                      </c:pt>
                      <c:pt idx="9">
                        <c:v>84</c:v>
                      </c:pt>
                      <c:pt idx="10">
                        <c:v>77</c:v>
                      </c:pt>
                    </c:numCache>
                  </c:numRef>
                </c:val>
                <c:smooth val="0"/>
              </c15:ser>
            </c15:filteredLineSeries>
            <c15:filteredLineSeries>
              <c15:ser>
                <c:idx val="20"/>
                <c:order val="20"/>
                <c:tx>
                  <c:strRef>
                    <c:extLst xmlns:c15="http://schemas.microsoft.com/office/drawing/2012/chart">
                      <c:ext xmlns:c15="http://schemas.microsoft.com/office/drawing/2012/chart" uri="{02D57815-91ED-43cb-92C2-25804820EDAC}">
                        <c15:formulaRef>
                          <c15:sqref>'Data_figures+pilot'!$B$54:$C$54</c15:sqref>
                        </c15:formulaRef>
                      </c:ext>
                    </c:extLst>
                    <c:strCache>
                      <c:ptCount val="2"/>
                      <c:pt idx="0">
                        <c:v>Pilot</c:v>
                      </c:pt>
                    </c:strCache>
                  </c:strRef>
                </c:tx>
                <c:spPr>
                  <a:ln w="28575" cap="rnd">
                    <a:solidFill>
                      <a:srgbClr val="7030A0"/>
                    </a:solidFill>
                    <a:prstDash val="sysDot"/>
                    <a:round/>
                  </a:ln>
                  <a:effectLst/>
                </c:spPr>
                <c:marker>
                  <c:symbol val="diamond"/>
                  <c:size val="7"/>
                  <c:spPr>
                    <a:solidFill>
                      <a:srgbClr val="7030A0"/>
                    </a:solidFill>
                    <a:ln w="9525">
                      <a:solidFill>
                        <a:srgbClr val="7030A0"/>
                      </a:solidFill>
                    </a:ln>
                    <a:effectLst/>
                  </c:spPr>
                </c:marker>
                <c:cat>
                  <c:strRef>
                    <c:extLst xmlns:c15="http://schemas.microsoft.com/office/drawing/2012/chart">
                      <c:ext xmlns:c15="http://schemas.microsoft.com/office/drawing/2012/chart" uri="{02D57815-91ED-43cb-92C2-25804820EDAC}">
                        <c15:formulaRef>
                          <c15:sqref>'Data_figures+pilot'!$D$32:$N$32</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'Data_figures+pilot'!$D$54:$N$54</c15:sqref>
                        </c15:formulaRef>
                      </c:ext>
                    </c:extLst>
                    <c:numCache>
                      <c:formatCode>General</c:formatCode>
                      <c:ptCount val="11"/>
                      <c:pt idx="0">
                        <c:v>26</c:v>
                      </c:pt>
                      <c:pt idx="1">
                        <c:v>49</c:v>
                      </c:pt>
                      <c:pt idx="2">
                        <c:v>53.5</c:v>
                      </c:pt>
                      <c:pt idx="3">
                        <c:v>58</c:v>
                      </c:pt>
                      <c:pt idx="4">
                        <c:v>63</c:v>
                      </c:pt>
                      <c:pt idx="6">
                        <c:v>48</c:v>
                      </c:pt>
                      <c:pt idx="7">
                        <c:v>76</c:v>
                      </c:pt>
                      <c:pt idx="8">
                        <c:v>79</c:v>
                      </c:pt>
                      <c:pt idx="9">
                        <c:v>82</c:v>
                      </c:pt>
                      <c:pt idx="10">
                        <c:v>65</c:v>
                      </c:pt>
                    </c:numCache>
                  </c:numRef>
                </c:val>
                <c:smooth val="0"/>
              </c15:ser>
            </c15:filteredLineSeries>
            <c15:filteredLineSeries>
              <c15:ser>
                <c:idx val="21"/>
                <c:order val="21"/>
                <c:tx>
                  <c:strRef>
                    <c:extLst xmlns:c15="http://schemas.microsoft.com/office/drawing/2012/chart">
                      <c:ext xmlns:c15="http://schemas.microsoft.com/office/drawing/2012/chart" uri="{02D57815-91ED-43cb-92C2-25804820EDAC}">
                        <c15:formulaRef>
                          <c15:sqref>'Data_figures+pilot'!$B$55:$C$55</c15:sqref>
                        </c15:formulaRef>
                      </c:ext>
                    </c:extLst>
                    <c:strCache>
                      <c:ptCount val="2"/>
                      <c:pt idx="0">
                        <c:v>Pilot</c:v>
                      </c:pt>
                    </c:strCache>
                  </c:strRef>
                </c:tx>
                <c:spPr>
                  <a:ln w="28575" cap="rnd">
                    <a:solidFill>
                      <a:srgbClr val="C00000"/>
                    </a:solidFill>
                    <a:prstDash val="sysDot"/>
                    <a:round/>
                  </a:ln>
                  <a:effectLst/>
                </c:spPr>
                <c:marker>
                  <c:symbol val="diamond"/>
                  <c:size val="7"/>
                  <c:spPr>
                    <a:solidFill>
                      <a:srgbClr val="C00000"/>
                    </a:solidFill>
                    <a:ln w="9525">
                      <a:solidFill>
                        <a:srgbClr val="C00000"/>
                      </a:solidFill>
                    </a:ln>
                    <a:effectLst/>
                  </c:spPr>
                </c:marker>
                <c:cat>
                  <c:strRef>
                    <c:extLst xmlns:c15="http://schemas.microsoft.com/office/drawing/2012/chart">
                      <c:ext xmlns:c15="http://schemas.microsoft.com/office/drawing/2012/chart" uri="{02D57815-91ED-43cb-92C2-25804820EDAC}">
                        <c15:formulaRef>
                          <c15:sqref>'Data_figures+pilot'!$D$32:$N$32</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'Data_figures+pilot'!$D$55:$N$55</c15:sqref>
                        </c15:formulaRef>
                      </c:ext>
                    </c:extLst>
                    <c:numCache>
                      <c:formatCode>General</c:formatCode>
                      <c:ptCount val="11"/>
                      <c:pt idx="0">
                        <c:v>42</c:v>
                      </c:pt>
                      <c:pt idx="1">
                        <c:v>31</c:v>
                      </c:pt>
                      <c:pt idx="2">
                        <c:v>34</c:v>
                      </c:pt>
                      <c:pt idx="3">
                        <c:v>37</c:v>
                      </c:pt>
                      <c:pt idx="4">
                        <c:v>28</c:v>
                      </c:pt>
                      <c:pt idx="6">
                        <c:v>60</c:v>
                      </c:pt>
                      <c:pt idx="7">
                        <c:v>52</c:v>
                      </c:pt>
                      <c:pt idx="8">
                        <c:v>54</c:v>
                      </c:pt>
                      <c:pt idx="9">
                        <c:v>56</c:v>
                      </c:pt>
                      <c:pt idx="10">
                        <c:v>45</c:v>
                      </c:pt>
                    </c:numCache>
                  </c:numRef>
                </c:val>
                <c:smooth val="0"/>
              </c15:ser>
            </c15:filteredLineSeries>
            <c15:filteredLineSeries>
              <c15:ser>
                <c:idx val="25"/>
                <c:order val="25"/>
                <c:tx>
                  <c:strRef>
                    <c:extLst xmlns:c15="http://schemas.microsoft.com/office/drawing/2012/chart">
                      <c:ext xmlns:c15="http://schemas.microsoft.com/office/drawing/2012/chart" uri="{02D57815-91ED-43cb-92C2-25804820EDAC}">
                        <c15:formulaRef>
                          <c15:sqref>'Data_figures+pilot'!$B$57</c15:sqref>
                        </c15:formulaRef>
                      </c:ext>
                    </c:extLst>
                    <c:strCache>
                      <c:ptCount val="1"/>
                      <c:pt idx="0">
                        <c:v>2014 baseline from pilot</c:v>
                      </c:pt>
                    </c:strCache>
                  </c:strRef>
                </c:tx>
                <c:spPr>
                  <a:ln w="28575" cap="rnd">
                    <a:noFill/>
                    <a:round/>
                  </a:ln>
                  <a:effectLst/>
                </c:spPr>
                <c:marker>
                  <c:symbol val="diamond"/>
                  <c:size val="9"/>
                  <c:spPr>
                    <a:solidFill>
                      <a:schemeClr val="accent2">
                        <a:lumMod val="60000"/>
                        <a:lumOff val="40000"/>
                      </a:schemeClr>
                    </a:solidFill>
                    <a:ln w="9525">
                      <a:solidFill>
                        <a:schemeClr val="accent2">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0"/>
                  <c:showCatName val="0"/>
                  <c:showSerName val="1"/>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'Data_figures+pilot'!$D$32:$N$32</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'Data_figures+pilot'!$D$57:$N$57</c15:sqref>
                        </c15:formulaRef>
                      </c:ext>
                    </c:extLst>
                    <c:numCache>
                      <c:formatCode>General</c:formatCode>
                      <c:ptCount val="11"/>
                      <c:pt idx="0" formatCode="_(* #,##0_);_(* \(#,##0\);_(* &quot;-&quot;??_);_(@_)">
                        <c:v>67.857780000000005</c:v>
                      </c:pt>
                      <c:pt idx="6" formatCode="_(* #,##0_);_(* \(#,##0\);_(* &quot;-&quot;??_);_(@_)">
                        <c:v>58.471789999999999</c:v>
                      </c:pt>
                    </c:numCache>
                  </c:numRef>
                </c:val>
                <c:smooth val="0"/>
              </c15:ser>
            </c15:filteredLineSeries>
            <c15:filteredLineSeries>
              <c15:ser>
                <c:idx val="26"/>
                <c:order val="26"/>
                <c:tx>
                  <c:strRef>
                    <c:extLst xmlns:c15="http://schemas.microsoft.com/office/drawing/2012/chart">
                      <c:ext xmlns:c15="http://schemas.microsoft.com/office/drawing/2012/chart" uri="{02D57815-91ED-43cb-92C2-25804820EDAC}">
                        <c15:formulaRef>
                          <c15:sqref>'Data_figures+pilot'!$B$58</c15:sqref>
                        </c15:formulaRef>
                      </c:ext>
                    </c:extLst>
                    <c:strCache>
                      <c:ptCount val="1"/>
                      <c:pt idx="0">
                        <c:v>2014 baseline from pilot</c:v>
                      </c:pt>
                    </c:strCache>
                  </c:strRef>
                </c:tx>
                <c:spPr>
                  <a:ln w="28575" cap="rnd">
                    <a:noFill/>
                    <a:round/>
                  </a:ln>
                  <a:effectLst/>
                </c:spPr>
                <c:marker>
                  <c:symbol val="diamond"/>
                  <c:size val="9"/>
                  <c:spPr>
                    <a:solidFill>
                      <a:schemeClr val="accent4">
                        <a:lumMod val="40000"/>
                        <a:lumOff val="60000"/>
                      </a:schemeClr>
                    </a:solidFill>
                    <a:ln w="9525">
                      <a:solidFill>
                        <a:schemeClr val="accent4"/>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0"/>
                  <c:showCatName val="0"/>
                  <c:showSerName val="1"/>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'Data_figures+pilot'!$D$32:$N$32</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'Data_figures+pilot'!$D$58:$N$58</c15:sqref>
                        </c15:formulaRef>
                      </c:ext>
                    </c:extLst>
                    <c:numCache>
                      <c:formatCode>General</c:formatCode>
                      <c:ptCount val="11"/>
                      <c:pt idx="0" formatCode="_(* #,##0_);_(* \(#,##0\);_(* &quot;-&quot;??_);_(@_)">
                        <c:v>66.730159999999998</c:v>
                      </c:pt>
                      <c:pt idx="6" formatCode="_(* #,##0_);_(* \(#,##0\);_(* &quot;-&quot;??_);_(@_)">
                        <c:v>55.311360000000001</c:v>
                      </c:pt>
                    </c:numCache>
                  </c:numRef>
                </c:val>
                <c:smooth val="0"/>
              </c15:ser>
            </c15:filteredLineSeries>
            <c15:filteredLineSeries>
              <c15:ser>
                <c:idx val="27"/>
                <c:order val="27"/>
                <c:tx>
                  <c:strRef>
                    <c:extLst xmlns:c15="http://schemas.microsoft.com/office/drawing/2012/chart">
                      <c:ext xmlns:c15="http://schemas.microsoft.com/office/drawing/2012/chart" uri="{02D57815-91ED-43cb-92C2-25804820EDAC}">
                        <c15:formulaRef>
                          <c15:sqref>'Data_figures+pilot'!$B$59</c15:sqref>
                        </c15:formulaRef>
                      </c:ext>
                    </c:extLst>
                    <c:strCache>
                      <c:ptCount val="1"/>
                      <c:pt idx="0">
                        <c:v>2014 baseline from pilot</c:v>
                      </c:pt>
                    </c:strCache>
                  </c:strRef>
                </c:tx>
                <c:spPr>
                  <a:ln w="28575" cap="rnd">
                    <a:noFill/>
                    <a:round/>
                  </a:ln>
                  <a:effectLst/>
                </c:spPr>
                <c:marker>
                  <c:symbol val="diamond"/>
                  <c:size val="9"/>
                  <c:spPr>
                    <a:solidFill>
                      <a:schemeClr val="accent5">
                        <a:lumMod val="60000"/>
                        <a:lumOff val="40000"/>
                      </a:schemeClr>
                    </a:solidFill>
                    <a:ln w="9525">
                      <a:solidFill>
                        <a:schemeClr val="accent5"/>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0"/>
                  <c:showCatName val="0"/>
                  <c:showSerName val="1"/>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'Data_figures+pilot'!$D$32:$N$32</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'Data_figures+pilot'!$D$59:$N$59</c15:sqref>
                        </c15:formulaRef>
                      </c:ext>
                    </c:extLst>
                    <c:numCache>
                      <c:formatCode>General</c:formatCode>
                      <c:ptCount val="11"/>
                      <c:pt idx="0" formatCode="_(* #,##0_);_(* \(#,##0\);_(* &quot;-&quot;??_);_(@_)">
                        <c:v>66.222219999999993</c:v>
                      </c:pt>
                      <c:pt idx="6" formatCode="_(* #,##0_);_(* \(#,##0\);_(* &quot;-&quot;??_);_(@_)">
                        <c:v>61.153849999999998</c:v>
                      </c:pt>
                    </c:numCache>
                  </c:numRef>
                </c:val>
                <c:smooth val="0"/>
              </c15:ser>
            </c15:filteredLineSeries>
          </c:ext>
        </c:extLst>
      </c:lineChart>
      <c:catAx>
        <c:axId val="583252040"/>
        <c:scaling>
          <c:orientation val="minMax"/>
        </c:scaling>
        <c:delete val="0"/>
        <c:axPos val="b"/>
        <c:numFmt formatCode="[$-409]mmm\-yy;@"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332315664"/>
        <c:crossesAt val="0"/>
        <c:auto val="0"/>
        <c:lblAlgn val="ctr"/>
        <c:lblOffset val="100"/>
        <c:noMultiLvlLbl val="1"/>
      </c:catAx>
      <c:valAx>
        <c:axId val="332315664"/>
        <c:scaling>
          <c:orientation val="minMax"/>
          <c:max val="100"/>
        </c:scaling>
        <c:delete val="0"/>
        <c:axPos val="l"/>
        <c:majorGridlines>
          <c:spPr>
            <a:ln w="9525" cap="flat" cmpd="sng" algn="ctr">
              <a:solidFill>
                <a:schemeClr val="bg1">
                  <a:lumMod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b="1"/>
                  <a:t>Average score</a:t>
                </a:r>
                <a:r>
                  <a:rPr lang="en-US" b="1" baseline="0"/>
                  <a:t> (percent of possible points)</a:t>
                </a:r>
              </a:p>
            </c:rich>
          </c:tx>
          <c:layout/>
          <c:overlay val="0"/>
          <c:spPr>
            <a:noFill/>
            <a:ln>
              <a:noFill/>
            </a:ln>
            <a:effectLst/>
          </c:spPr>
          <c:txPr>
            <a:bodyPr rot="-5400000" spcFirstLastPara="1" vertOverflow="ellipsis" vert="horz" wrap="square" anchor="ctr" anchorCtr="1"/>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583252040"/>
        <c:crosses val="autoZero"/>
        <c:crossBetween val="midCat"/>
        <c:majorUnit val="20"/>
      </c:valAx>
      <c:valAx>
        <c:axId val="332314488"/>
        <c:scaling>
          <c:orientation val="minMax"/>
          <c:max val="10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332316056"/>
        <c:crosses val="max"/>
        <c:crossBetween val="between"/>
        <c:majorUnit val="20"/>
      </c:valAx>
      <c:catAx>
        <c:axId val="332316056"/>
        <c:scaling>
          <c:orientation val="minMax"/>
        </c:scaling>
        <c:delete val="1"/>
        <c:axPos val="b"/>
        <c:numFmt formatCode="General" sourceLinked="1"/>
        <c:majorTickMark val="out"/>
        <c:minorTickMark val="none"/>
        <c:tickLblPos val="nextTo"/>
        <c:crossAx val="332314488"/>
        <c:crosses val="autoZero"/>
        <c:auto val="1"/>
        <c:lblAlgn val="ctr"/>
        <c:lblOffset val="100"/>
        <c:noMultiLvlLbl val="0"/>
      </c:catAx>
      <c:spPr>
        <a:noFill/>
        <a:ln>
          <a:noFill/>
        </a:ln>
        <a:effectLst/>
      </c:spPr>
    </c:plotArea>
    <c:legend>
      <c:legendPos val="t"/>
      <c:legendEntry>
        <c:idx val="0"/>
        <c:delete val="1"/>
      </c:legendEntry>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302760766015354E-2"/>
          <c:y val="5.4466945310745821E-2"/>
          <c:w val="0.8987734914988752"/>
          <c:h val="0.8522942020956189"/>
        </c:manualLayout>
      </c:layout>
      <c:barChart>
        <c:barDir val="col"/>
        <c:grouping val="clustered"/>
        <c:varyColors val="0"/>
        <c:ser>
          <c:idx val="17"/>
          <c:order val="12"/>
          <c:tx>
            <c:strRef>
              <c:f>'Data_figures+pilot'!$B$48:$C$48</c:f>
              <c:strCache>
                <c:ptCount val="2"/>
                <c:pt idx="0">
                  <c:v>End of school year</c:v>
                </c:pt>
              </c:strCache>
            </c:strRef>
          </c:tx>
          <c:spPr>
            <a:solidFill>
              <a:schemeClr val="bg1">
                <a:lumMod val="95000"/>
              </a:schemeClr>
            </a:solidFill>
            <a:ln>
              <a:noFill/>
              <a:prstDash val="sysDash"/>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inBase"/>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'Data_figures+pilot'!$D$31:$N$31</c:f>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f>'Data_figures+pilot'!$D$48:$N$48</c:f>
              <c:numCache>
                <c:formatCode>General</c:formatCode>
                <c:ptCount val="11"/>
                <c:pt idx="2">
                  <c:v>100</c:v>
                </c:pt>
                <c:pt idx="8">
                  <c:v>100</c:v>
                </c:pt>
              </c:numCache>
            </c:numRef>
          </c:val>
        </c:ser>
        <c:dLbls>
          <c:showLegendKey val="0"/>
          <c:showVal val="0"/>
          <c:showCatName val="0"/>
          <c:showSerName val="0"/>
          <c:showPercent val="0"/>
          <c:showBubbleSize val="0"/>
        </c:dLbls>
        <c:gapWidth val="500"/>
        <c:axId val="332313312"/>
        <c:axId val="332306648"/>
      </c:barChart>
      <c:lineChart>
        <c:grouping val="standard"/>
        <c:varyColors val="0"/>
        <c:ser>
          <c:idx val="1"/>
          <c:order val="22"/>
          <c:tx>
            <c:strRef>
              <c:f>'Data_figures+pilot'!$O$62</c:f>
              <c:strCache>
                <c:ptCount val="1"/>
                <c:pt idx="0">
                  <c:v>Intervention</c:v>
                </c:pt>
              </c:strCache>
            </c:strRef>
          </c:tx>
          <c:spPr>
            <a:ln w="28575" cap="rnd">
              <a:solidFill>
                <a:srgbClr val="00B050"/>
              </a:solidFill>
              <a:round/>
            </a:ln>
            <a:effectLst/>
          </c:spPr>
          <c:marker>
            <c:symbol val="none"/>
          </c:marker>
          <c:val>
            <c:numRef>
              <c:f>'Data_figures+pilot'!$D$62:$N$62</c:f>
              <c:numCache>
                <c:formatCode>General</c:formatCode>
                <c:ptCount val="11"/>
                <c:pt idx="0">
                  <c:v>46</c:v>
                </c:pt>
                <c:pt idx="1">
                  <c:v>70</c:v>
                </c:pt>
                <c:pt idx="2" formatCode="0">
                  <c:v>66.25</c:v>
                </c:pt>
                <c:pt idx="3">
                  <c:v>55</c:v>
                </c:pt>
                <c:pt idx="4">
                  <c:v>60</c:v>
                </c:pt>
                <c:pt idx="6">
                  <c:v>100</c:v>
                </c:pt>
                <c:pt idx="7">
                  <c:v>96</c:v>
                </c:pt>
                <c:pt idx="8">
                  <c:v>95.5</c:v>
                </c:pt>
                <c:pt idx="9">
                  <c:v>95</c:v>
                </c:pt>
                <c:pt idx="10">
                  <c:v>92</c:v>
                </c:pt>
              </c:numCache>
            </c:numRef>
          </c:val>
          <c:smooth val="0"/>
        </c:ser>
        <c:dLbls>
          <c:showLegendKey val="0"/>
          <c:showVal val="0"/>
          <c:showCatName val="0"/>
          <c:showSerName val="0"/>
          <c:showPercent val="0"/>
          <c:showBubbleSize val="0"/>
        </c:dLbls>
        <c:marker val="1"/>
        <c:smooth val="0"/>
        <c:axId val="332313312"/>
        <c:axId val="332306648"/>
        <c:extLst>
          <c:ext xmlns:c15="http://schemas.microsoft.com/office/drawing/2012/chart" uri="{02D57815-91ED-43cb-92C2-25804820EDAC}">
            <c15:filteredLineSeries>
              <c15:ser>
                <c:idx val="0"/>
                <c:order val="0"/>
                <c:tx>
                  <c:strRef>
                    <c:extLst>
                      <c:ext uri="{02D57815-91ED-43cb-92C2-25804820EDAC}">
                        <c15:formulaRef>
                          <c15:sqref>'Data_figures+pilot'!$B$32:$C$32</c15:sqref>
                        </c15:formulaRef>
                      </c:ext>
                    </c:extLst>
                    <c:strCache>
                      <c:ptCount val="2"/>
                      <c:pt idx="0">
                        <c:v>Intervention </c:v>
                      </c:pt>
                    </c:strCache>
                  </c:strRef>
                </c:tx>
                <c:spPr>
                  <a:ln w="28575" cap="rnd">
                    <a:solidFill>
                      <a:schemeClr val="bg1"/>
                    </a:solidFill>
                    <a:round/>
                  </a:ln>
                  <a:effectLst/>
                </c:spPr>
                <c:marker>
                  <c:symbol val="none"/>
                </c:marker>
                <c:cat>
                  <c:strRef>
                    <c:extLst>
                      <c:ex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c:ext uri="{02D57815-91ED-43cb-92C2-25804820EDAC}">
                        <c15:formulaRef>
                          <c15:sqref>'Data_figures+pilot'!$D$32:$N$32</c15:sqref>
                        </c15:formulaRef>
                      </c:ext>
                    </c:extLst>
                    <c:numCache>
                      <c:formatCode>General</c:formatCode>
                      <c:ptCount val="11"/>
                    </c:numCache>
                  </c:numRef>
                </c:val>
                <c:smooth val="0"/>
              </c15:ser>
            </c15:filteredLineSeries>
            <c15:filteredLineSeries>
              <c15:ser>
                <c:idx val="2"/>
                <c:order val="1"/>
                <c:tx>
                  <c:strRef>
                    <c:extLst xmlns:c15="http://schemas.microsoft.com/office/drawing/2012/chart">
                      <c:ext xmlns:c15="http://schemas.microsoft.com/office/drawing/2012/chart" uri="{02D57815-91ED-43cb-92C2-25804820EDAC}">
                        <c15:formulaRef>
                          <c15:sqref>'Data_figures+pilot'!$B$34:$C$34</c15:sqref>
                        </c15:formulaRef>
                      </c:ext>
                    </c:extLst>
                    <c:strCache>
                      <c:ptCount val="2"/>
                      <c:pt idx="0">
                        <c:v>Intervention</c:v>
                      </c:pt>
                    </c:strCache>
                  </c:strRef>
                </c:tx>
                <c:spPr>
                  <a:ln w="28575" cap="rnd">
                    <a:solidFill>
                      <a:schemeClr val="accent2"/>
                    </a:solidFill>
                    <a:round/>
                  </a:ln>
                  <a:effectLst/>
                </c:spPr>
                <c:marker>
                  <c:symbol val="none"/>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'Data_figures+pilot'!$D$34:$N$34</c15:sqref>
                        </c15:formulaRef>
                      </c:ext>
                    </c:extLst>
                    <c:numCache>
                      <c:formatCode>General</c:formatCode>
                      <c:ptCount val="11"/>
                      <c:pt idx="0">
                        <c:v>50</c:v>
                      </c:pt>
                      <c:pt idx="1">
                        <c:v>44</c:v>
                      </c:pt>
                      <c:pt idx="2" formatCode="0">
                        <c:v>44.25</c:v>
                      </c:pt>
                      <c:pt idx="3">
                        <c:v>45</c:v>
                      </c:pt>
                      <c:pt idx="4">
                        <c:v>56</c:v>
                      </c:pt>
                      <c:pt idx="6">
                        <c:v>70</c:v>
                      </c:pt>
                      <c:pt idx="7">
                        <c:v>64</c:v>
                      </c:pt>
                      <c:pt idx="8">
                        <c:v>60.5</c:v>
                      </c:pt>
                      <c:pt idx="9">
                        <c:v>57</c:v>
                      </c:pt>
                      <c:pt idx="10">
                        <c:v>61</c:v>
                      </c:pt>
                    </c:numCache>
                  </c:numRef>
                </c:val>
                <c:smooth val="0"/>
              </c15:ser>
            </c15:filteredLineSeries>
            <c15:filteredLineSeries>
              <c15:ser>
                <c:idx val="3"/>
                <c:order val="2"/>
                <c:tx>
                  <c:strRef>
                    <c:extLst xmlns:c15="http://schemas.microsoft.com/office/drawing/2012/chart">
                      <c:ext xmlns:c15="http://schemas.microsoft.com/office/drawing/2012/chart" uri="{02D57815-91ED-43cb-92C2-25804820EDAC}">
                        <c15:formulaRef>
                          <c15:sqref>'Data_figures+pilot'!$B$35:$C$35</c15:sqref>
                        </c15:formulaRef>
                      </c:ext>
                    </c:extLst>
                    <c:strCache>
                      <c:ptCount val="2"/>
                      <c:pt idx="0">
                        <c:v>Intervention</c:v>
                      </c:pt>
                    </c:strCache>
                  </c:strRef>
                </c:tx>
                <c:spPr>
                  <a:ln w="28575" cap="rnd">
                    <a:solidFill>
                      <a:schemeClr val="accent4"/>
                    </a:solidFill>
                    <a:round/>
                  </a:ln>
                  <a:effectLst/>
                </c:spPr>
                <c:marker>
                  <c:symbol val="none"/>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'Data_figures+pilot'!$D$35:$N$35</c15:sqref>
                        </c15:formulaRef>
                      </c:ext>
                    </c:extLst>
                    <c:numCache>
                      <c:formatCode>General</c:formatCode>
                      <c:ptCount val="11"/>
                      <c:pt idx="0">
                        <c:v>76</c:v>
                      </c:pt>
                      <c:pt idx="1">
                        <c:v>80</c:v>
                      </c:pt>
                      <c:pt idx="2" formatCode="0">
                        <c:v>81</c:v>
                      </c:pt>
                      <c:pt idx="3">
                        <c:v>84</c:v>
                      </c:pt>
                      <c:pt idx="4">
                        <c:v>86</c:v>
                      </c:pt>
                      <c:pt idx="6">
                        <c:v>92</c:v>
                      </c:pt>
                      <c:pt idx="7">
                        <c:v>92</c:v>
                      </c:pt>
                      <c:pt idx="8">
                        <c:v>88</c:v>
                      </c:pt>
                      <c:pt idx="9">
                        <c:v>84</c:v>
                      </c:pt>
                      <c:pt idx="10">
                        <c:v>87</c:v>
                      </c:pt>
                    </c:numCache>
                  </c:numRef>
                </c:val>
                <c:smooth val="0"/>
              </c15:ser>
            </c15:filteredLineSeries>
            <c15:filteredLineSeries>
              <c15:ser>
                <c:idx val="4"/>
                <c:order val="3"/>
                <c:tx>
                  <c:strRef>
                    <c:extLst xmlns:c15="http://schemas.microsoft.com/office/drawing/2012/chart">
                      <c:ext xmlns:c15="http://schemas.microsoft.com/office/drawing/2012/chart" uri="{02D57815-91ED-43cb-92C2-25804820EDAC}">
                        <c15:formulaRef>
                          <c15:sqref>'Data_figures+pilot'!$B$36:$C$36</c15:sqref>
                        </c15:formulaRef>
                      </c:ext>
                    </c:extLst>
                    <c:strCache>
                      <c:ptCount val="2"/>
                      <c:pt idx="0">
                        <c:v>Intervention</c:v>
                      </c:pt>
                    </c:strCache>
                  </c:strRef>
                </c:tx>
                <c:spPr>
                  <a:ln w="28575" cap="rnd">
                    <a:solidFill>
                      <a:srgbClr val="0070C0"/>
                    </a:solidFill>
                    <a:round/>
                  </a:ln>
                  <a:effectLst/>
                </c:spPr>
                <c:marker>
                  <c:symbol val="none"/>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'Data_figures+pilot'!$D$36:$N$36</c15:sqref>
                        </c15:formulaRef>
                      </c:ext>
                    </c:extLst>
                    <c:numCache>
                      <c:formatCode>General</c:formatCode>
                      <c:ptCount val="11"/>
                      <c:pt idx="0">
                        <c:v>74</c:v>
                      </c:pt>
                      <c:pt idx="1">
                        <c:v>78</c:v>
                      </c:pt>
                      <c:pt idx="2" formatCode="0">
                        <c:v>79.5</c:v>
                      </c:pt>
                      <c:pt idx="3">
                        <c:v>84</c:v>
                      </c:pt>
                      <c:pt idx="4">
                        <c:v>85</c:v>
                      </c:pt>
                      <c:pt idx="6">
                        <c:v>90</c:v>
                      </c:pt>
                      <c:pt idx="7">
                        <c:v>96</c:v>
                      </c:pt>
                      <c:pt idx="8">
                        <c:v>93.5</c:v>
                      </c:pt>
                      <c:pt idx="9">
                        <c:v>91</c:v>
                      </c:pt>
                      <c:pt idx="10">
                        <c:v>91</c:v>
                      </c:pt>
                    </c:numCache>
                  </c:numRef>
                </c:val>
                <c:smooth val="0"/>
              </c15:ser>
            </c15:filteredLineSeries>
            <c15:filteredLineSeries>
              <c15:ser>
                <c:idx val="5"/>
                <c:order val="4"/>
                <c:tx>
                  <c:strRef>
                    <c:extLst xmlns:c15="http://schemas.microsoft.com/office/drawing/2012/chart">
                      <c:ext xmlns:c15="http://schemas.microsoft.com/office/drawing/2012/chart" uri="{02D57815-91ED-43cb-92C2-25804820EDAC}">
                        <c15:formulaRef>
                          <c15:sqref>'Data_figures+pilot'!$B$37:$C$37</c15:sqref>
                        </c15:formulaRef>
                      </c:ext>
                    </c:extLst>
                    <c:strCache>
                      <c:ptCount val="2"/>
                      <c:pt idx="0">
                        <c:v>Intervention</c:v>
                      </c:pt>
                    </c:strCache>
                  </c:strRef>
                </c:tx>
                <c:spPr>
                  <a:ln w="28575" cap="rnd">
                    <a:solidFill>
                      <a:srgbClr val="7030A0"/>
                    </a:solidFill>
                    <a:round/>
                  </a:ln>
                  <a:effectLst/>
                </c:spPr>
                <c:marker>
                  <c:symbol val="none"/>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'Data_figures+pilot'!$D$37:$N$37</c15:sqref>
                        </c15:formulaRef>
                      </c:ext>
                    </c:extLst>
                    <c:numCache>
                      <c:formatCode>General</c:formatCode>
                      <c:ptCount val="11"/>
                      <c:pt idx="0">
                        <c:v>60</c:v>
                      </c:pt>
                      <c:pt idx="1">
                        <c:v>69</c:v>
                      </c:pt>
                      <c:pt idx="2" formatCode="0">
                        <c:v>64</c:v>
                      </c:pt>
                      <c:pt idx="3">
                        <c:v>49</c:v>
                      </c:pt>
                      <c:pt idx="4">
                        <c:v>59</c:v>
                      </c:pt>
                      <c:pt idx="6">
                        <c:v>83</c:v>
                      </c:pt>
                      <c:pt idx="7">
                        <c:v>81</c:v>
                      </c:pt>
                      <c:pt idx="8">
                        <c:v>81</c:v>
                      </c:pt>
                      <c:pt idx="9">
                        <c:v>81</c:v>
                      </c:pt>
                      <c:pt idx="10">
                        <c:v>80</c:v>
                      </c:pt>
                    </c:numCache>
                  </c:numRef>
                </c:val>
                <c:smooth val="0"/>
              </c15:ser>
            </c15:filteredLineSeries>
            <c15:filteredLineSeries>
              <c15:ser>
                <c:idx val="6"/>
                <c:order val="5"/>
                <c:tx>
                  <c:strRef>
                    <c:extLst xmlns:c15="http://schemas.microsoft.com/office/drawing/2012/chart">
                      <c:ext xmlns:c15="http://schemas.microsoft.com/office/drawing/2012/chart" uri="{02D57815-91ED-43cb-92C2-25804820EDAC}">
                        <c15:formulaRef>
                          <c15:sqref>'Data_figures+pilot'!$B$38:$C$38</c15:sqref>
                        </c15:formulaRef>
                      </c:ext>
                    </c:extLst>
                    <c:strCache>
                      <c:ptCount val="2"/>
                      <c:pt idx="0">
                        <c:v>Intervention</c:v>
                      </c:pt>
                    </c:strCache>
                  </c:strRef>
                </c:tx>
                <c:spPr>
                  <a:ln w="28575" cap="rnd">
                    <a:solidFill>
                      <a:srgbClr val="C00000"/>
                    </a:solidFill>
                    <a:round/>
                  </a:ln>
                  <a:effectLst/>
                </c:spPr>
                <c:marker>
                  <c:symbol val="none"/>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'Data_figures+pilot'!$D$38:$N$38</c15:sqref>
                        </c15:formulaRef>
                      </c:ext>
                    </c:extLst>
                    <c:numCache>
                      <c:formatCode>General</c:formatCode>
                      <c:ptCount val="11"/>
                      <c:pt idx="0">
                        <c:v>76</c:v>
                      </c:pt>
                      <c:pt idx="1">
                        <c:v>84</c:v>
                      </c:pt>
                      <c:pt idx="2" formatCode="0">
                        <c:v>78.75</c:v>
                      </c:pt>
                      <c:pt idx="3">
                        <c:v>63</c:v>
                      </c:pt>
                      <c:pt idx="4">
                        <c:v>56</c:v>
                      </c:pt>
                      <c:pt idx="6">
                        <c:v>93</c:v>
                      </c:pt>
                      <c:pt idx="7">
                        <c:v>85</c:v>
                      </c:pt>
                      <c:pt idx="8">
                        <c:v>80.5</c:v>
                      </c:pt>
                      <c:pt idx="9">
                        <c:v>76</c:v>
                      </c:pt>
                      <c:pt idx="10">
                        <c:v>76</c:v>
                      </c:pt>
                    </c:numCache>
                  </c:numRef>
                </c:val>
                <c:smooth val="0"/>
              </c15:ser>
            </c15:filteredLineSeries>
            <c15:filteredLineSeries>
              <c15:ser>
                <c:idx val="10"/>
                <c:order val="6"/>
                <c:tx>
                  <c:strRef>
                    <c:extLst xmlns:c15="http://schemas.microsoft.com/office/drawing/2012/chart">
                      <c:ext xmlns:c15="http://schemas.microsoft.com/office/drawing/2012/chart" uri="{02D57815-91ED-43cb-92C2-25804820EDAC}">
                        <c15:formulaRef>
                          <c15:sqref>'Data_figures+pilot'!$B$40:$C$40</c15:sqref>
                        </c15:formulaRef>
                      </c:ext>
                    </c:extLst>
                    <c:strCache>
                      <c:ptCount val="2"/>
                      <c:pt idx="0">
                        <c:v>Control</c:v>
                      </c:pt>
                    </c:strCache>
                  </c:strRef>
                </c:tx>
                <c:spPr>
                  <a:ln w="28575" cap="rnd">
                    <a:noFill/>
                    <a:round/>
                  </a:ln>
                  <a:effectLst/>
                </c:spPr>
                <c:marker>
                  <c:symbol val="none"/>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'Data_figures+pilot'!$D$40:$N$40</c15:sqref>
                        </c15:formulaRef>
                      </c:ext>
                    </c:extLst>
                    <c:numCache>
                      <c:formatCode>General</c:formatCode>
                      <c:ptCount val="11"/>
                    </c:numCache>
                  </c:numRef>
                </c:val>
                <c:smooth val="0"/>
              </c15:ser>
            </c15:filteredLineSeries>
            <c15:filteredLineSeries>
              <c15:ser>
                <c:idx val="12"/>
                <c:order val="7"/>
                <c:tx>
                  <c:strRef>
                    <c:extLst xmlns:c15="http://schemas.microsoft.com/office/drawing/2012/chart">
                      <c:ext xmlns:c15="http://schemas.microsoft.com/office/drawing/2012/chart" uri="{02D57815-91ED-43cb-92C2-25804820EDAC}">
                        <c15:formulaRef>
                          <c15:sqref>'Data_figures+pilot'!$B$42:$C$42</c15:sqref>
                        </c15:formulaRef>
                      </c:ext>
                    </c:extLst>
                    <c:strCache>
                      <c:ptCount val="2"/>
                      <c:pt idx="0">
                        <c:v>Control</c:v>
                      </c:pt>
                    </c:strCache>
                  </c:strRef>
                </c:tx>
                <c:spPr>
                  <a:ln w="28575" cap="rnd">
                    <a:solidFill>
                      <a:schemeClr val="accent2"/>
                    </a:solidFill>
                    <a:prstDash val="sysDash"/>
                    <a:round/>
                  </a:ln>
                  <a:effectLst/>
                </c:spPr>
                <c:marker>
                  <c:symbol val="none"/>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'Data_figures+pilot'!$D$42:$N$42</c15:sqref>
                        </c15:formulaRef>
                      </c:ext>
                    </c:extLst>
                    <c:numCache>
                      <c:formatCode>General</c:formatCode>
                      <c:ptCount val="11"/>
                      <c:pt idx="0">
                        <c:v>41</c:v>
                      </c:pt>
                      <c:pt idx="1">
                        <c:v>30</c:v>
                      </c:pt>
                      <c:pt idx="2">
                        <c:v>30</c:v>
                      </c:pt>
                      <c:pt idx="3">
                        <c:v>30</c:v>
                      </c:pt>
                      <c:pt idx="4">
                        <c:v>45</c:v>
                      </c:pt>
                      <c:pt idx="6">
                        <c:v>49</c:v>
                      </c:pt>
                      <c:pt idx="7">
                        <c:v>59</c:v>
                      </c:pt>
                      <c:pt idx="8">
                        <c:v>51.5</c:v>
                      </c:pt>
                      <c:pt idx="9">
                        <c:v>44</c:v>
                      </c:pt>
                      <c:pt idx="10">
                        <c:v>41</c:v>
                      </c:pt>
                    </c:numCache>
                  </c:numRef>
                </c:val>
                <c:smooth val="0"/>
              </c15:ser>
            </c15:filteredLineSeries>
            <c15:filteredLineSeries>
              <c15:ser>
                <c:idx val="13"/>
                <c:order val="8"/>
                <c:tx>
                  <c:strRef>
                    <c:extLst xmlns:c15="http://schemas.microsoft.com/office/drawing/2012/chart">
                      <c:ext xmlns:c15="http://schemas.microsoft.com/office/drawing/2012/chart" uri="{02D57815-91ED-43cb-92C2-25804820EDAC}">
                        <c15:formulaRef>
                          <c15:sqref>'Data_figures+pilot'!$B$43:$C$43</c15:sqref>
                        </c15:formulaRef>
                      </c:ext>
                    </c:extLst>
                    <c:strCache>
                      <c:ptCount val="2"/>
                      <c:pt idx="0">
                        <c:v>Control</c:v>
                      </c:pt>
                    </c:strCache>
                  </c:strRef>
                </c:tx>
                <c:spPr>
                  <a:ln w="28575" cap="rnd">
                    <a:solidFill>
                      <a:schemeClr val="accent4"/>
                    </a:solidFill>
                    <a:prstDash val="sysDash"/>
                    <a:round/>
                  </a:ln>
                  <a:effectLst/>
                </c:spPr>
                <c:marker>
                  <c:symbol val="none"/>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'Data_figures+pilot'!$D$43:$N$43</c15:sqref>
                        </c15:formulaRef>
                      </c:ext>
                    </c:extLst>
                    <c:numCache>
                      <c:formatCode>General</c:formatCode>
                      <c:ptCount val="11"/>
                      <c:pt idx="0">
                        <c:v>61</c:v>
                      </c:pt>
                      <c:pt idx="1">
                        <c:v>68</c:v>
                      </c:pt>
                      <c:pt idx="2">
                        <c:v>68.5</c:v>
                      </c:pt>
                      <c:pt idx="3">
                        <c:v>69</c:v>
                      </c:pt>
                      <c:pt idx="4">
                        <c:v>79</c:v>
                      </c:pt>
                      <c:pt idx="6">
                        <c:v>74</c:v>
                      </c:pt>
                      <c:pt idx="7">
                        <c:v>81</c:v>
                      </c:pt>
                      <c:pt idx="8">
                        <c:v>82.5</c:v>
                      </c:pt>
                      <c:pt idx="9">
                        <c:v>84</c:v>
                      </c:pt>
                      <c:pt idx="10">
                        <c:v>75</c:v>
                      </c:pt>
                    </c:numCache>
                  </c:numRef>
                </c:val>
                <c:smooth val="0"/>
              </c15:ser>
            </c15:filteredLineSeries>
            <c15:filteredLineSeries>
              <c15:ser>
                <c:idx val="14"/>
                <c:order val="9"/>
                <c:tx>
                  <c:strRef>
                    <c:extLst xmlns:c15="http://schemas.microsoft.com/office/drawing/2012/chart">
                      <c:ext xmlns:c15="http://schemas.microsoft.com/office/drawing/2012/chart" uri="{02D57815-91ED-43cb-92C2-25804820EDAC}">
                        <c15:formulaRef>
                          <c15:sqref>'Data_figures+pilot'!$B$44:$C$44</c15:sqref>
                        </c15:formulaRef>
                      </c:ext>
                    </c:extLst>
                    <c:strCache>
                      <c:ptCount val="2"/>
                      <c:pt idx="0">
                        <c:v>Control</c:v>
                      </c:pt>
                    </c:strCache>
                  </c:strRef>
                </c:tx>
                <c:spPr>
                  <a:ln w="28575" cap="rnd">
                    <a:solidFill>
                      <a:srgbClr val="0070C0"/>
                    </a:solidFill>
                    <a:prstDash val="sysDash"/>
                    <a:round/>
                  </a:ln>
                  <a:effectLst/>
                </c:spPr>
                <c:marker>
                  <c:symbol val="none"/>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'Data_figures+pilot'!$D$44:$N$44</c15:sqref>
                        </c15:formulaRef>
                      </c:ext>
                    </c:extLst>
                    <c:numCache>
                      <c:formatCode>General</c:formatCode>
                      <c:ptCount val="11"/>
                      <c:pt idx="0">
                        <c:v>53</c:v>
                      </c:pt>
                      <c:pt idx="1">
                        <c:v>61</c:v>
                      </c:pt>
                      <c:pt idx="2">
                        <c:v>63.5</c:v>
                      </c:pt>
                      <c:pt idx="3">
                        <c:v>66</c:v>
                      </c:pt>
                      <c:pt idx="4">
                        <c:v>80</c:v>
                      </c:pt>
                      <c:pt idx="6">
                        <c:v>77</c:v>
                      </c:pt>
                      <c:pt idx="7">
                        <c:v>83</c:v>
                      </c:pt>
                      <c:pt idx="8">
                        <c:v>81.5</c:v>
                      </c:pt>
                      <c:pt idx="9">
                        <c:v>80</c:v>
                      </c:pt>
                      <c:pt idx="10">
                        <c:v>72</c:v>
                      </c:pt>
                    </c:numCache>
                  </c:numRef>
                </c:val>
                <c:smooth val="0"/>
              </c15:ser>
            </c15:filteredLineSeries>
            <c15:filteredLineSeries>
              <c15:ser>
                <c:idx val="15"/>
                <c:order val="10"/>
                <c:tx>
                  <c:strRef>
                    <c:extLst xmlns:c15="http://schemas.microsoft.com/office/drawing/2012/chart">
                      <c:ext xmlns:c15="http://schemas.microsoft.com/office/drawing/2012/chart" uri="{02D57815-91ED-43cb-92C2-25804820EDAC}">
                        <c15:formulaRef>
                          <c15:sqref>'Data_figures+pilot'!$B$45:$C$45</c15:sqref>
                        </c15:formulaRef>
                      </c:ext>
                    </c:extLst>
                    <c:strCache>
                      <c:ptCount val="2"/>
                      <c:pt idx="0">
                        <c:v>Control</c:v>
                      </c:pt>
                    </c:strCache>
                  </c:strRef>
                </c:tx>
                <c:spPr>
                  <a:ln w="28575" cap="rnd">
                    <a:solidFill>
                      <a:srgbClr val="7030A0"/>
                    </a:solidFill>
                    <a:prstDash val="sysDash"/>
                    <a:round/>
                  </a:ln>
                  <a:effectLst/>
                </c:spPr>
                <c:marker>
                  <c:symbol val="none"/>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'Data_figures+pilot'!$D$45:$N$45</c15:sqref>
                        </c15:formulaRef>
                      </c:ext>
                    </c:extLst>
                    <c:numCache>
                      <c:formatCode>General</c:formatCode>
                      <c:ptCount val="11"/>
                      <c:pt idx="0">
                        <c:v>41</c:v>
                      </c:pt>
                      <c:pt idx="1">
                        <c:v>38</c:v>
                      </c:pt>
                      <c:pt idx="2">
                        <c:v>46</c:v>
                      </c:pt>
                      <c:pt idx="3">
                        <c:v>54</c:v>
                      </c:pt>
                      <c:pt idx="4">
                        <c:v>52</c:v>
                      </c:pt>
                      <c:pt idx="6">
                        <c:v>50</c:v>
                      </c:pt>
                      <c:pt idx="7">
                        <c:v>55</c:v>
                      </c:pt>
                      <c:pt idx="8">
                        <c:v>59.5</c:v>
                      </c:pt>
                      <c:pt idx="9">
                        <c:v>64</c:v>
                      </c:pt>
                      <c:pt idx="10">
                        <c:v>70</c:v>
                      </c:pt>
                    </c:numCache>
                  </c:numRef>
                </c:val>
                <c:smooth val="0"/>
              </c15:ser>
            </c15:filteredLineSeries>
            <c15:filteredLineSeries>
              <c15:ser>
                <c:idx val="16"/>
                <c:order val="11"/>
                <c:tx>
                  <c:strRef>
                    <c:extLst xmlns:c15="http://schemas.microsoft.com/office/drawing/2012/chart">
                      <c:ext xmlns:c15="http://schemas.microsoft.com/office/drawing/2012/chart" uri="{02D57815-91ED-43cb-92C2-25804820EDAC}">
                        <c15:formulaRef>
                          <c15:sqref>'Data_figures+pilot'!$B$46:$C$46</c15:sqref>
                        </c15:formulaRef>
                      </c:ext>
                    </c:extLst>
                    <c:strCache>
                      <c:ptCount val="2"/>
                      <c:pt idx="0">
                        <c:v>Control</c:v>
                      </c:pt>
                    </c:strCache>
                  </c:strRef>
                </c:tx>
                <c:spPr>
                  <a:ln w="28575" cap="rnd">
                    <a:solidFill>
                      <a:srgbClr val="C00000"/>
                    </a:solidFill>
                    <a:prstDash val="sysDash"/>
                    <a:round/>
                  </a:ln>
                  <a:effectLst/>
                </c:spPr>
                <c:marker>
                  <c:symbol val="none"/>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'Data_figures+pilot'!$D$46:$N$46</c15:sqref>
                        </c15:formulaRef>
                      </c:ext>
                    </c:extLst>
                    <c:numCache>
                      <c:formatCode>General</c:formatCode>
                      <c:ptCount val="11"/>
                      <c:pt idx="0">
                        <c:v>15</c:v>
                      </c:pt>
                      <c:pt idx="1">
                        <c:v>34</c:v>
                      </c:pt>
                      <c:pt idx="2">
                        <c:v>25</c:v>
                      </c:pt>
                      <c:pt idx="3">
                        <c:v>16</c:v>
                      </c:pt>
                      <c:pt idx="4">
                        <c:v>34</c:v>
                      </c:pt>
                      <c:pt idx="6">
                        <c:v>25</c:v>
                      </c:pt>
                      <c:pt idx="7">
                        <c:v>13</c:v>
                      </c:pt>
                      <c:pt idx="8">
                        <c:v>10.5</c:v>
                      </c:pt>
                      <c:pt idx="9">
                        <c:v>8</c:v>
                      </c:pt>
                      <c:pt idx="10">
                        <c:v>13</c:v>
                      </c:pt>
                    </c:numCache>
                  </c:numRef>
                </c:val>
                <c:smooth val="0"/>
              </c15:ser>
            </c15:filteredLineSeries>
            <c15:filteredLineSeries>
              <c15:ser>
                <c:idx val="7"/>
                <c:order val="13"/>
                <c:tx>
                  <c:strRef>
                    <c:extLst xmlns:c15="http://schemas.microsoft.com/office/drawing/2012/chart">
                      <c:ext xmlns:c15="http://schemas.microsoft.com/office/drawing/2012/chart" uri="{02D57815-91ED-43cb-92C2-25804820EDAC}">
                        <c15:formulaRef>
                          <c15:sqref>'Data_figures+pilot'!$B$49:$C$49</c15:sqref>
                        </c15:formulaRef>
                      </c:ext>
                    </c:extLst>
                    <c:strCache>
                      <c:ptCount val="2"/>
                      <c:pt idx="0">
                        <c:v>Pilot</c:v>
                      </c:pt>
                    </c:strCache>
                  </c:strRef>
                </c:tx>
                <c:spPr>
                  <a:ln w="28575" cap="rnd">
                    <a:noFill/>
                    <a:round/>
                  </a:ln>
                  <a:effectLst/>
                </c:spPr>
                <c:marker>
                  <c:symbol val="none"/>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'Data_figures+pilot'!$D$49:$N$49</c15:sqref>
                        </c15:formulaRef>
                      </c:ext>
                    </c:extLst>
                    <c:numCache>
                      <c:formatCode>General</c:formatCode>
                      <c:ptCount val="11"/>
                    </c:numCache>
                  </c:numRef>
                </c:val>
                <c:smooth val="0"/>
              </c15:ser>
            </c15:filteredLineSeries>
            <c15:filteredLineSeries>
              <c15:ser>
                <c:idx val="9"/>
                <c:order val="14"/>
                <c:tx>
                  <c:strRef>
                    <c:extLst xmlns:c15="http://schemas.microsoft.com/office/drawing/2012/chart">
                      <c:ext xmlns:c15="http://schemas.microsoft.com/office/drawing/2012/chart" uri="{02D57815-91ED-43cb-92C2-25804820EDAC}">
                        <c15:formulaRef>
                          <c15:sqref>'Data_figures+pilot'!$B$51:$C$51</c15:sqref>
                        </c15:formulaRef>
                      </c:ext>
                    </c:extLst>
                    <c:strCache>
                      <c:ptCount val="2"/>
                      <c:pt idx="0">
                        <c:v>Pilot</c:v>
                      </c:pt>
                    </c:strCache>
                  </c:strRef>
                </c:tx>
                <c:spPr>
                  <a:ln w="28575" cap="rnd">
                    <a:solidFill>
                      <a:schemeClr val="accent2"/>
                    </a:solidFill>
                    <a:prstDash val="sysDot"/>
                    <a:round/>
                  </a:ln>
                  <a:effectLst/>
                </c:spPr>
                <c:marker>
                  <c:symbol val="diamond"/>
                  <c:size val="7"/>
                  <c:spPr>
                    <a:solidFill>
                      <a:schemeClr val="accent2"/>
                    </a:solidFill>
                    <a:ln w="9525">
                      <a:solidFill>
                        <a:schemeClr val="accent2"/>
                      </a:solidFill>
                      <a:prstDash val="sysDot"/>
                    </a:ln>
                    <a:effectLst/>
                  </c:spPr>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'Data_figures+pilot'!$D$51:$N$51</c15:sqref>
                        </c15:formulaRef>
                      </c:ext>
                    </c:extLst>
                    <c:numCache>
                      <c:formatCode>General</c:formatCode>
                      <c:ptCount val="11"/>
                      <c:pt idx="0">
                        <c:v>46</c:v>
                      </c:pt>
                      <c:pt idx="1">
                        <c:v>42</c:v>
                      </c:pt>
                      <c:pt idx="2">
                        <c:v>46.5</c:v>
                      </c:pt>
                      <c:pt idx="3">
                        <c:v>51</c:v>
                      </c:pt>
                      <c:pt idx="4">
                        <c:v>58</c:v>
                      </c:pt>
                      <c:pt idx="6">
                        <c:v>29</c:v>
                      </c:pt>
                      <c:pt idx="7">
                        <c:v>72</c:v>
                      </c:pt>
                      <c:pt idx="8">
                        <c:v>57.5</c:v>
                      </c:pt>
                      <c:pt idx="9">
                        <c:v>43</c:v>
                      </c:pt>
                      <c:pt idx="10">
                        <c:v>59</c:v>
                      </c:pt>
                    </c:numCache>
                  </c:numRef>
                </c:val>
                <c:smooth val="0"/>
              </c15:ser>
            </c15:filteredLineSeries>
            <c15:filteredLineSeries>
              <c15:ser>
                <c:idx val="18"/>
                <c:order val="15"/>
                <c:tx>
                  <c:strRef>
                    <c:extLst xmlns:c15="http://schemas.microsoft.com/office/drawing/2012/chart">
                      <c:ext xmlns:c15="http://schemas.microsoft.com/office/drawing/2012/chart" uri="{02D57815-91ED-43cb-92C2-25804820EDAC}">
                        <c15:formulaRef>
                          <c15:sqref>'Data_figures+pilot'!$B$52:$C$52</c15:sqref>
                        </c15:formulaRef>
                      </c:ext>
                    </c:extLst>
                    <c:strCache>
                      <c:ptCount val="2"/>
                      <c:pt idx="0">
                        <c:v>Pilot</c:v>
                      </c:pt>
                    </c:strCache>
                  </c:strRef>
                </c:tx>
                <c:spPr>
                  <a:ln w="28575" cap="rnd">
                    <a:solidFill>
                      <a:schemeClr val="accent4"/>
                    </a:solidFill>
                    <a:prstDash val="sysDot"/>
                    <a:round/>
                  </a:ln>
                  <a:effectLst/>
                </c:spPr>
                <c:marker>
                  <c:symbol val="diamond"/>
                  <c:size val="7"/>
                  <c:spPr>
                    <a:solidFill>
                      <a:schemeClr val="accent4"/>
                    </a:solidFill>
                    <a:ln w="9525">
                      <a:solidFill>
                        <a:schemeClr val="accent4"/>
                      </a:solidFill>
                      <a:prstDash val="sysDot"/>
                    </a:ln>
                    <a:effectLst/>
                  </c:spPr>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'Data_figures+pilot'!$D$52:$N$52</c15:sqref>
                        </c15:formulaRef>
                      </c:ext>
                    </c:extLst>
                    <c:numCache>
                      <c:formatCode>General</c:formatCode>
                      <c:ptCount val="11"/>
                      <c:pt idx="0">
                        <c:v>69</c:v>
                      </c:pt>
                      <c:pt idx="1">
                        <c:v>62</c:v>
                      </c:pt>
                      <c:pt idx="2">
                        <c:v>75</c:v>
                      </c:pt>
                      <c:pt idx="3">
                        <c:v>88</c:v>
                      </c:pt>
                      <c:pt idx="4">
                        <c:v>80</c:v>
                      </c:pt>
                      <c:pt idx="6">
                        <c:v>83</c:v>
                      </c:pt>
                      <c:pt idx="7">
                        <c:v>86</c:v>
                      </c:pt>
                      <c:pt idx="8">
                        <c:v>85.5</c:v>
                      </c:pt>
                      <c:pt idx="9">
                        <c:v>85</c:v>
                      </c:pt>
                      <c:pt idx="10">
                        <c:v>80</c:v>
                      </c:pt>
                    </c:numCache>
                  </c:numRef>
                </c:val>
                <c:smooth val="0"/>
              </c15:ser>
            </c15:filteredLineSeries>
            <c15:filteredLineSeries>
              <c15:ser>
                <c:idx val="19"/>
                <c:order val="16"/>
                <c:tx>
                  <c:strRef>
                    <c:extLst xmlns:c15="http://schemas.microsoft.com/office/drawing/2012/chart">
                      <c:ext xmlns:c15="http://schemas.microsoft.com/office/drawing/2012/chart" uri="{02D57815-91ED-43cb-92C2-25804820EDAC}">
                        <c15:formulaRef>
                          <c15:sqref>'Data_figures+pilot'!$B$53:$C$53</c15:sqref>
                        </c15:formulaRef>
                      </c:ext>
                    </c:extLst>
                    <c:strCache>
                      <c:ptCount val="2"/>
                      <c:pt idx="0">
                        <c:v>Pilot</c:v>
                      </c:pt>
                    </c:strCache>
                  </c:strRef>
                </c:tx>
                <c:spPr>
                  <a:ln w="28575" cap="rnd">
                    <a:solidFill>
                      <a:schemeClr val="accent5"/>
                    </a:solidFill>
                    <a:prstDash val="sysDot"/>
                    <a:round/>
                  </a:ln>
                  <a:effectLst/>
                </c:spPr>
                <c:marker>
                  <c:symbol val="diamond"/>
                  <c:size val="7"/>
                  <c:spPr>
                    <a:solidFill>
                      <a:schemeClr val="accent5"/>
                    </a:solidFill>
                    <a:ln w="9525">
                      <a:solidFill>
                        <a:schemeClr val="accent5"/>
                      </a:solidFill>
                    </a:ln>
                    <a:effectLst/>
                  </c:spPr>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'Data_figures+pilot'!$D$53:$N$53</c15:sqref>
                        </c15:formulaRef>
                      </c:ext>
                    </c:extLst>
                    <c:numCache>
                      <c:formatCode>General</c:formatCode>
                      <c:ptCount val="11"/>
                      <c:pt idx="0">
                        <c:v>65</c:v>
                      </c:pt>
                      <c:pt idx="1">
                        <c:v>58</c:v>
                      </c:pt>
                      <c:pt idx="2">
                        <c:v>71</c:v>
                      </c:pt>
                      <c:pt idx="3">
                        <c:v>84</c:v>
                      </c:pt>
                      <c:pt idx="4">
                        <c:v>74</c:v>
                      </c:pt>
                      <c:pt idx="6">
                        <c:v>78</c:v>
                      </c:pt>
                      <c:pt idx="7">
                        <c:v>92</c:v>
                      </c:pt>
                      <c:pt idx="8">
                        <c:v>88</c:v>
                      </c:pt>
                      <c:pt idx="9">
                        <c:v>84</c:v>
                      </c:pt>
                      <c:pt idx="10">
                        <c:v>77</c:v>
                      </c:pt>
                    </c:numCache>
                  </c:numRef>
                </c:val>
                <c:smooth val="0"/>
              </c15:ser>
            </c15:filteredLineSeries>
            <c15:filteredLineSeries>
              <c15:ser>
                <c:idx val="20"/>
                <c:order val="17"/>
                <c:tx>
                  <c:strRef>
                    <c:extLst xmlns:c15="http://schemas.microsoft.com/office/drawing/2012/chart">
                      <c:ext xmlns:c15="http://schemas.microsoft.com/office/drawing/2012/chart" uri="{02D57815-91ED-43cb-92C2-25804820EDAC}">
                        <c15:formulaRef>
                          <c15:sqref>'Data_figures+pilot'!$B$54:$C$54</c15:sqref>
                        </c15:formulaRef>
                      </c:ext>
                    </c:extLst>
                    <c:strCache>
                      <c:ptCount val="2"/>
                      <c:pt idx="0">
                        <c:v>Pilot</c:v>
                      </c:pt>
                    </c:strCache>
                  </c:strRef>
                </c:tx>
                <c:spPr>
                  <a:ln w="28575" cap="rnd">
                    <a:solidFill>
                      <a:srgbClr val="7030A0"/>
                    </a:solidFill>
                    <a:prstDash val="sysDot"/>
                    <a:round/>
                  </a:ln>
                  <a:effectLst/>
                </c:spPr>
                <c:marker>
                  <c:symbol val="diamond"/>
                  <c:size val="7"/>
                  <c:spPr>
                    <a:solidFill>
                      <a:srgbClr val="7030A0"/>
                    </a:solidFill>
                    <a:ln w="9525">
                      <a:solidFill>
                        <a:srgbClr val="7030A0"/>
                      </a:solidFill>
                    </a:ln>
                    <a:effectLst/>
                  </c:spPr>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'Data_figures+pilot'!$D$54:$N$54</c15:sqref>
                        </c15:formulaRef>
                      </c:ext>
                    </c:extLst>
                    <c:numCache>
                      <c:formatCode>General</c:formatCode>
                      <c:ptCount val="11"/>
                      <c:pt idx="0">
                        <c:v>26</c:v>
                      </c:pt>
                      <c:pt idx="1">
                        <c:v>49</c:v>
                      </c:pt>
                      <c:pt idx="2">
                        <c:v>53.5</c:v>
                      </c:pt>
                      <c:pt idx="3">
                        <c:v>58</c:v>
                      </c:pt>
                      <c:pt idx="4">
                        <c:v>63</c:v>
                      </c:pt>
                      <c:pt idx="6">
                        <c:v>48</c:v>
                      </c:pt>
                      <c:pt idx="7">
                        <c:v>76</c:v>
                      </c:pt>
                      <c:pt idx="8">
                        <c:v>79</c:v>
                      </c:pt>
                      <c:pt idx="9">
                        <c:v>82</c:v>
                      </c:pt>
                      <c:pt idx="10">
                        <c:v>65</c:v>
                      </c:pt>
                    </c:numCache>
                  </c:numRef>
                </c:val>
                <c:smooth val="0"/>
              </c15:ser>
            </c15:filteredLineSeries>
            <c15:filteredLineSeries>
              <c15:ser>
                <c:idx val="21"/>
                <c:order val="18"/>
                <c:tx>
                  <c:strRef>
                    <c:extLst xmlns:c15="http://schemas.microsoft.com/office/drawing/2012/chart">
                      <c:ext xmlns:c15="http://schemas.microsoft.com/office/drawing/2012/chart" uri="{02D57815-91ED-43cb-92C2-25804820EDAC}">
                        <c15:formulaRef>
                          <c15:sqref>'Data_figures+pilot'!$B$55:$C$55</c15:sqref>
                        </c15:formulaRef>
                      </c:ext>
                    </c:extLst>
                    <c:strCache>
                      <c:ptCount val="2"/>
                      <c:pt idx="0">
                        <c:v>Pilot</c:v>
                      </c:pt>
                    </c:strCache>
                  </c:strRef>
                </c:tx>
                <c:spPr>
                  <a:ln w="28575" cap="rnd">
                    <a:solidFill>
                      <a:srgbClr val="C00000"/>
                    </a:solidFill>
                    <a:prstDash val="sysDot"/>
                    <a:round/>
                  </a:ln>
                  <a:effectLst/>
                </c:spPr>
                <c:marker>
                  <c:symbol val="diamond"/>
                  <c:size val="7"/>
                  <c:spPr>
                    <a:solidFill>
                      <a:srgbClr val="C00000"/>
                    </a:solidFill>
                    <a:ln w="9525">
                      <a:solidFill>
                        <a:srgbClr val="C00000"/>
                      </a:solidFill>
                    </a:ln>
                    <a:effectLst/>
                  </c:spPr>
                </c:marker>
                <c:cat>
                  <c:strRef>
                    <c:extLst xmlns:c15="http://schemas.microsoft.com/office/drawing/2012/chart">
                      <c:ext xmlns:c15="http://schemas.microsoft.com/office/drawing/2012/chart" uri="{02D57815-91ED-43cb-92C2-25804820EDAC}">
                        <c15:formulaRef>
                          <c15:sqref>'Data_figures+pilot'!$D$31:$N$31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'Data_figures+pilot'!$D$55:$N$55</c15:sqref>
                        </c15:formulaRef>
                      </c:ext>
                    </c:extLst>
                    <c:numCache>
                      <c:formatCode>General</c:formatCode>
                      <c:ptCount val="11"/>
                      <c:pt idx="0">
                        <c:v>42</c:v>
                      </c:pt>
                      <c:pt idx="1">
                        <c:v>31</c:v>
                      </c:pt>
                      <c:pt idx="2">
                        <c:v>34</c:v>
                      </c:pt>
                      <c:pt idx="3">
                        <c:v>37</c:v>
                      </c:pt>
                      <c:pt idx="4">
                        <c:v>28</c:v>
                      </c:pt>
                      <c:pt idx="6">
                        <c:v>60</c:v>
                      </c:pt>
                      <c:pt idx="7">
                        <c:v>52</c:v>
                      </c:pt>
                      <c:pt idx="8">
                        <c:v>54</c:v>
                      </c:pt>
                      <c:pt idx="9">
                        <c:v>56</c:v>
                      </c:pt>
                      <c:pt idx="10">
                        <c:v>45</c:v>
                      </c:pt>
                    </c:numCache>
                  </c:numRef>
                </c:val>
                <c:smooth val="0"/>
              </c15:ser>
            </c15:filteredLineSeries>
            <c15:filteredLineSeries>
              <c15:ser>
                <c:idx val="22"/>
                <c:order val="19"/>
                <c:tx>
                  <c:strRef>
                    <c:extLst xmlns:c15="http://schemas.microsoft.com/office/drawing/2012/chart">
                      <c:ext xmlns:c15="http://schemas.microsoft.com/office/drawing/2012/chart" uri="{02D57815-91ED-43cb-92C2-25804820EDAC}">
                        <c15:formulaRef>
                          <c15:sqref>'Data_figures+pilot'!$B$39</c15:sqref>
                        </c15:formulaRef>
                      </c:ext>
                    </c:extLst>
                    <c:strCache>
                      <c:ptCount val="1"/>
                      <c:pt idx="0">
                        <c:v>Intervention</c:v>
                      </c:pt>
                    </c:strCache>
                  </c:strRef>
                </c:tx>
                <c:spPr>
                  <a:ln w="28575" cap="rnd">
                    <a:solidFill>
                      <a:schemeClr val="tx2"/>
                    </a:solidFill>
                    <a:round/>
                  </a:ln>
                  <a:effectLst/>
                </c:spPr>
                <c:marker>
                  <c:symbol val="none"/>
                </c:marker>
                <c:val>
                  <c:numRef>
                    <c:extLst xmlns:c15="http://schemas.microsoft.com/office/drawing/2012/chart">
                      <c:ext xmlns:c15="http://schemas.microsoft.com/office/drawing/2012/chart" uri="{02D57815-91ED-43cb-92C2-25804820EDAC}">
                        <c15:formulaRef>
                          <c15:sqref>'Data_figures+pilot'!$D$39:$N$39</c15:sqref>
                        </c15:formulaRef>
                      </c:ext>
                    </c:extLst>
                    <c:numCache>
                      <c:formatCode>General</c:formatCode>
                      <c:ptCount val="11"/>
                      <c:pt idx="0">
                        <c:v>34</c:v>
                      </c:pt>
                      <c:pt idx="1">
                        <c:v>19</c:v>
                      </c:pt>
                      <c:pt idx="2" formatCode="0">
                        <c:v>18.25</c:v>
                      </c:pt>
                      <c:pt idx="3">
                        <c:v>16</c:v>
                      </c:pt>
                      <c:pt idx="4">
                        <c:v>44</c:v>
                      </c:pt>
                      <c:pt idx="6">
                        <c:v>96</c:v>
                      </c:pt>
                      <c:pt idx="7">
                        <c:v>87</c:v>
                      </c:pt>
                      <c:pt idx="8">
                        <c:v>82.5</c:v>
                      </c:pt>
                      <c:pt idx="9">
                        <c:v>78</c:v>
                      </c:pt>
                      <c:pt idx="10">
                        <c:v>92</c:v>
                      </c:pt>
                    </c:numCache>
                  </c:numRef>
                </c:val>
                <c:smooth val="0"/>
              </c15:ser>
            </c15:filteredLineSeries>
            <c15:filteredLineSeries>
              <c15:ser>
                <c:idx val="23"/>
                <c:order val="20"/>
                <c:tx>
                  <c:strRef>
                    <c:extLst xmlns:c15="http://schemas.microsoft.com/office/drawing/2012/chart">
                      <c:ext xmlns:c15="http://schemas.microsoft.com/office/drawing/2012/chart" uri="{02D57815-91ED-43cb-92C2-25804820EDAC}">
                        <c15:formulaRef>
                          <c15:sqref>'Data_figures+pilot'!$B$47</c15:sqref>
                        </c15:formulaRef>
                      </c:ext>
                    </c:extLst>
                    <c:strCache>
                      <c:ptCount val="1"/>
                      <c:pt idx="0">
                        <c:v>Control</c:v>
                      </c:pt>
                    </c:strCache>
                  </c:strRef>
                </c:tx>
                <c:spPr>
                  <a:ln w="28575" cap="rnd">
                    <a:solidFill>
                      <a:schemeClr val="tx2"/>
                    </a:solidFill>
                    <a:prstDash val="sysDash"/>
                    <a:round/>
                  </a:ln>
                  <a:effectLst/>
                </c:spPr>
                <c:marker>
                  <c:symbol val="none"/>
                </c:marker>
                <c:val>
                  <c:numRef>
                    <c:extLst xmlns:c15="http://schemas.microsoft.com/office/drawing/2012/chart">
                      <c:ext xmlns:c15="http://schemas.microsoft.com/office/drawing/2012/chart" uri="{02D57815-91ED-43cb-92C2-25804820EDAC}">
                        <c15:formulaRef>
                          <c15:sqref>'Data_figures+pilot'!$D$47:$N$47</c15:sqref>
                        </c15:formulaRef>
                      </c:ext>
                    </c:extLst>
                    <c:numCache>
                      <c:formatCode>General</c:formatCode>
                      <c:ptCount val="11"/>
                      <c:pt idx="0">
                        <c:v>5</c:v>
                      </c:pt>
                      <c:pt idx="1">
                        <c:v>1</c:v>
                      </c:pt>
                      <c:pt idx="2">
                        <c:v>5</c:v>
                      </c:pt>
                      <c:pt idx="3">
                        <c:v>9</c:v>
                      </c:pt>
                      <c:pt idx="4">
                        <c:v>24</c:v>
                      </c:pt>
                      <c:pt idx="6">
                        <c:v>88</c:v>
                      </c:pt>
                      <c:pt idx="7">
                        <c:v>89</c:v>
                      </c:pt>
                      <c:pt idx="8">
                        <c:v>89.5</c:v>
                      </c:pt>
                      <c:pt idx="9">
                        <c:v>90</c:v>
                      </c:pt>
                      <c:pt idx="10">
                        <c:v>94</c:v>
                      </c:pt>
                    </c:numCache>
                  </c:numRef>
                </c:val>
                <c:smooth val="0"/>
              </c15:ser>
            </c15:filteredLineSeries>
            <c15:filteredLineSeries>
              <c15:ser>
                <c:idx val="24"/>
                <c:order val="21"/>
                <c:tx>
                  <c:strRef>
                    <c:extLst xmlns:c15="http://schemas.microsoft.com/office/drawing/2012/chart">
                      <c:ext xmlns:c15="http://schemas.microsoft.com/office/drawing/2012/chart" uri="{02D57815-91ED-43cb-92C2-25804820EDAC}">
                        <c15:formulaRef>
                          <c15:sqref>'Data_figures+pilot'!$B$56</c15:sqref>
                        </c15:formulaRef>
                      </c:ext>
                    </c:extLst>
                    <c:strCache>
                      <c:ptCount val="1"/>
                      <c:pt idx="0">
                        <c:v>Pilot</c:v>
                      </c:pt>
                    </c:strCache>
                  </c:strRef>
                </c:tx>
                <c:spPr>
                  <a:ln w="28575" cap="rnd">
                    <a:solidFill>
                      <a:schemeClr val="tx2"/>
                    </a:solidFill>
                    <a:prstDash val="sysDot"/>
                    <a:round/>
                  </a:ln>
                  <a:effectLst/>
                </c:spPr>
                <c:marker>
                  <c:symbol val="diamond"/>
                  <c:size val="8"/>
                  <c:spPr>
                    <a:solidFill>
                      <a:schemeClr val="tx2"/>
                    </a:solidFill>
                    <a:ln w="9525">
                      <a:solidFill>
                        <a:schemeClr val="tx2"/>
                      </a:solidFill>
                      <a:prstDash val="sysDot"/>
                    </a:ln>
                    <a:effectLst/>
                  </c:spPr>
                </c:marker>
                <c:val>
                  <c:numRef>
                    <c:extLst xmlns:c15="http://schemas.microsoft.com/office/drawing/2012/chart">
                      <c:ext xmlns:c15="http://schemas.microsoft.com/office/drawing/2012/chart" uri="{02D57815-91ED-43cb-92C2-25804820EDAC}">
                        <c15:formulaRef>
                          <c15:sqref>'Data_figures+pilot'!$D$56:$N$56</c15:sqref>
                        </c15:formulaRef>
                      </c:ext>
                    </c:extLst>
                    <c:numCache>
                      <c:formatCode>General</c:formatCode>
                      <c:ptCount val="11"/>
                      <c:pt idx="0">
                        <c:v>10</c:v>
                      </c:pt>
                      <c:pt idx="1">
                        <c:v>10</c:v>
                      </c:pt>
                      <c:pt idx="2">
                        <c:v>10</c:v>
                      </c:pt>
                      <c:pt idx="3">
                        <c:v>10</c:v>
                      </c:pt>
                      <c:pt idx="4">
                        <c:v>10</c:v>
                      </c:pt>
                      <c:pt idx="6">
                        <c:v>80</c:v>
                      </c:pt>
                      <c:pt idx="7">
                        <c:v>80</c:v>
                      </c:pt>
                      <c:pt idx="8">
                        <c:v>79</c:v>
                      </c:pt>
                      <c:pt idx="9">
                        <c:v>78</c:v>
                      </c:pt>
                      <c:pt idx="10">
                        <c:v>80</c:v>
                      </c:pt>
                    </c:numCache>
                  </c:numRef>
                </c:val>
                <c:smooth val="0"/>
              </c15:ser>
            </c15:filteredLineSeries>
          </c:ext>
        </c:extLst>
      </c:lineChart>
      <c:lineChart>
        <c:grouping val="standard"/>
        <c:varyColors val="0"/>
        <c:ser>
          <c:idx val="8"/>
          <c:order val="23"/>
          <c:tx>
            <c:strRef>
              <c:f>'Data_figures+pilot'!$O$68</c:f>
              <c:strCache>
                <c:ptCount val="1"/>
                <c:pt idx="0">
                  <c:v>Control</c:v>
                </c:pt>
              </c:strCache>
            </c:strRef>
          </c:tx>
          <c:spPr>
            <a:ln w="28575" cap="rnd">
              <a:solidFill>
                <a:srgbClr val="00B050"/>
              </a:solidFill>
              <a:prstDash val="sysDash"/>
              <a:round/>
            </a:ln>
            <a:effectLst/>
          </c:spPr>
          <c:marker>
            <c:symbol val="none"/>
          </c:marker>
          <c:val>
            <c:numRef>
              <c:f>'Data_figures+pilot'!$D$68:$N$68</c:f>
              <c:numCache>
                <c:formatCode>General</c:formatCode>
                <c:ptCount val="11"/>
                <c:pt idx="0">
                  <c:v>9</c:v>
                </c:pt>
                <c:pt idx="1">
                  <c:v>24</c:v>
                </c:pt>
                <c:pt idx="2">
                  <c:v>24</c:v>
                </c:pt>
                <c:pt idx="3">
                  <c:v>24</c:v>
                </c:pt>
                <c:pt idx="4">
                  <c:v>43</c:v>
                </c:pt>
                <c:pt idx="6">
                  <c:v>67</c:v>
                </c:pt>
                <c:pt idx="7">
                  <c:v>78</c:v>
                </c:pt>
                <c:pt idx="8">
                  <c:v>70</c:v>
                </c:pt>
                <c:pt idx="9">
                  <c:v>62</c:v>
                </c:pt>
                <c:pt idx="10">
                  <c:v>83</c:v>
                </c:pt>
              </c:numCache>
            </c:numRef>
          </c:val>
          <c:smooth val="0"/>
        </c:ser>
        <c:dLbls>
          <c:showLegendKey val="0"/>
          <c:showVal val="0"/>
          <c:showCatName val="0"/>
          <c:showSerName val="0"/>
          <c:showPercent val="0"/>
          <c:showBubbleSize val="0"/>
        </c:dLbls>
        <c:marker val="1"/>
        <c:smooth val="0"/>
        <c:axId val="332311744"/>
        <c:axId val="332312136"/>
      </c:lineChart>
      <c:catAx>
        <c:axId val="332313312"/>
        <c:scaling>
          <c:orientation val="minMax"/>
        </c:scaling>
        <c:delete val="0"/>
        <c:axPos val="b"/>
        <c:numFmt formatCode="[$-409]mmm\-yy;@"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332306648"/>
        <c:crossesAt val="0"/>
        <c:auto val="0"/>
        <c:lblAlgn val="ctr"/>
        <c:lblOffset val="100"/>
        <c:noMultiLvlLbl val="1"/>
      </c:catAx>
      <c:valAx>
        <c:axId val="332306648"/>
        <c:scaling>
          <c:orientation val="minMax"/>
          <c:max val="101"/>
          <c:min val="0"/>
        </c:scaling>
        <c:delete val="0"/>
        <c:axPos val="l"/>
        <c:majorGridlines>
          <c:spPr>
            <a:ln w="9525" cap="flat" cmpd="sng" algn="ctr">
              <a:solidFill>
                <a:schemeClr val="bg1">
                  <a:lumMod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b="1" baseline="0"/>
                  <a:t>Percent of schools</a:t>
                </a:r>
              </a:p>
            </c:rich>
          </c:tx>
          <c:layout/>
          <c:overlay val="0"/>
          <c:spPr>
            <a:noFill/>
            <a:ln>
              <a:noFill/>
            </a:ln>
            <a:effectLst/>
          </c:spPr>
          <c:txPr>
            <a:bodyPr rot="-5400000" spcFirstLastPara="1" vertOverflow="ellipsis" vert="horz" wrap="square" anchor="ctr" anchorCtr="1"/>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332313312"/>
        <c:crosses val="autoZero"/>
        <c:crossBetween val="midCat"/>
        <c:majorUnit val="20"/>
      </c:valAx>
      <c:valAx>
        <c:axId val="332312136"/>
        <c:scaling>
          <c:orientation val="minMax"/>
          <c:max val="101"/>
          <c:min val="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332311744"/>
        <c:crosses val="max"/>
        <c:crossBetween val="between"/>
      </c:valAx>
      <c:catAx>
        <c:axId val="332311744"/>
        <c:scaling>
          <c:orientation val="minMax"/>
        </c:scaling>
        <c:delete val="1"/>
        <c:axPos val="b"/>
        <c:majorTickMark val="out"/>
        <c:minorTickMark val="none"/>
        <c:tickLblPos val="nextTo"/>
        <c:crossAx val="332312136"/>
        <c:crosses val="autoZero"/>
        <c:auto val="1"/>
        <c:lblAlgn val="ctr"/>
        <c:lblOffset val="100"/>
        <c:noMultiLvlLbl val="0"/>
      </c:catAx>
      <c:spPr>
        <a:noFill/>
        <a:ln>
          <a:noFill/>
        </a:ln>
        <a:effectLst/>
      </c:spPr>
    </c:plotArea>
    <c:legend>
      <c:legendPos val="t"/>
      <c:legendEntry>
        <c:idx val="0"/>
        <c:delete val="1"/>
      </c:legendEntry>
      <c:layout>
        <c:manualLayout>
          <c:xMode val="edge"/>
          <c:yMode val="edge"/>
          <c:x val="0.34063707421187739"/>
          <c:y val="1.393748871694442E-2"/>
          <c:w val="0.31872585157624528"/>
          <c:h val="4.9904623313760492E-2"/>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02760766015354E-2"/>
          <c:y val="5.4466945310745821E-2"/>
          <c:w val="0.8987734914988752"/>
          <c:h val="0.8522942020956189"/>
        </c:manualLayout>
      </c:layout>
      <c:barChart>
        <c:barDir val="col"/>
        <c:grouping val="clustered"/>
        <c:varyColors val="0"/>
        <c:ser>
          <c:idx val="16"/>
          <c:order val="11"/>
          <c:tx>
            <c:v>End of school year</c:v>
          </c:tx>
          <c:spPr>
            <a:solidFill>
              <a:schemeClr val="bg1">
                <a:lumMod val="95000"/>
              </a:schemeClr>
            </a:solidFill>
            <a:ln>
              <a:noFill/>
              <a:prstDash val="sysDash"/>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inBase"/>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'Data_figures+pilot'!$D$61:$O$61</c:f>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f>'Data_figures+pilot'!$D$73:$O$73</c:f>
              <c:numCache>
                <c:formatCode>General</c:formatCode>
                <c:ptCount val="11"/>
                <c:pt idx="2">
                  <c:v>100</c:v>
                </c:pt>
                <c:pt idx="8">
                  <c:v>100</c:v>
                </c:pt>
              </c:numCache>
            </c:numRef>
          </c:val>
        </c:ser>
        <c:dLbls>
          <c:showLegendKey val="0"/>
          <c:showVal val="0"/>
          <c:showCatName val="0"/>
          <c:showSerName val="0"/>
          <c:showPercent val="0"/>
          <c:showBubbleSize val="0"/>
        </c:dLbls>
        <c:gapWidth val="150"/>
        <c:axId val="760516512"/>
        <c:axId val="760520040"/>
      </c:barChart>
      <c:lineChart>
        <c:grouping val="standard"/>
        <c:varyColors val="0"/>
        <c:ser>
          <c:idx val="5"/>
          <c:order val="4"/>
          <c:tx>
            <c:strRef>
              <c:f>'Data_figures+pilot'!$C$66</c:f>
              <c:strCache>
                <c:ptCount val="1"/>
                <c:pt idx="0">
                  <c:v>Intervention</c:v>
                </c:pt>
              </c:strCache>
            </c:strRef>
          </c:tx>
          <c:spPr>
            <a:ln w="28575" cap="rnd">
              <a:solidFill>
                <a:srgbClr val="7030A0"/>
              </a:solidFill>
              <a:round/>
            </a:ln>
            <a:effectLst/>
          </c:spPr>
          <c:marker>
            <c:symbol val="none"/>
          </c:marker>
          <c:cat>
            <c:strRef>
              <c:f>'Data_figures+pilot'!$D$61:$O$61</c:f>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f>'Data_figures+pilot'!$D$66:$O$66</c:f>
              <c:numCache>
                <c:formatCode>General</c:formatCode>
                <c:ptCount val="11"/>
                <c:pt idx="0">
                  <c:v>80</c:v>
                </c:pt>
                <c:pt idx="1">
                  <c:v>90</c:v>
                </c:pt>
                <c:pt idx="2" formatCode="0">
                  <c:v>86.875</c:v>
                </c:pt>
                <c:pt idx="3">
                  <c:v>77.5</c:v>
                </c:pt>
                <c:pt idx="4">
                  <c:v>67.5</c:v>
                </c:pt>
                <c:pt idx="6">
                  <c:v>95</c:v>
                </c:pt>
                <c:pt idx="7">
                  <c:v>87.5</c:v>
                </c:pt>
                <c:pt idx="8">
                  <c:v>80</c:v>
                </c:pt>
                <c:pt idx="9">
                  <c:v>72.5</c:v>
                </c:pt>
                <c:pt idx="10">
                  <c:v>70</c:v>
                </c:pt>
              </c:numCache>
            </c:numRef>
          </c:val>
          <c:smooth val="0"/>
        </c:ser>
        <c:ser>
          <c:idx val="15"/>
          <c:order val="10"/>
          <c:tx>
            <c:strRef>
              <c:f>'Data_figures+pilot'!$C$72</c:f>
              <c:strCache>
                <c:ptCount val="1"/>
                <c:pt idx="0">
                  <c:v>Control</c:v>
                </c:pt>
              </c:strCache>
            </c:strRef>
          </c:tx>
          <c:spPr>
            <a:ln w="28575" cap="rnd">
              <a:solidFill>
                <a:srgbClr val="7030A0"/>
              </a:solidFill>
              <a:prstDash val="sysDash"/>
              <a:round/>
            </a:ln>
            <a:effectLst/>
          </c:spPr>
          <c:marker>
            <c:symbol val="none"/>
          </c:marker>
          <c:cat>
            <c:strRef>
              <c:f>'Data_figures+pilot'!$D$61:$O$61</c:f>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f>'Data_figures+pilot'!$D$72:$O$72</c:f>
              <c:numCache>
                <c:formatCode>General</c:formatCode>
                <c:ptCount val="11"/>
                <c:pt idx="0">
                  <c:v>7.5</c:v>
                </c:pt>
                <c:pt idx="1">
                  <c:v>27.500000000000004</c:v>
                </c:pt>
                <c:pt idx="2">
                  <c:v>27.500000000000004</c:v>
                </c:pt>
                <c:pt idx="3">
                  <c:v>27.500000000000004</c:v>
                </c:pt>
                <c:pt idx="4">
                  <c:v>50</c:v>
                </c:pt>
                <c:pt idx="6">
                  <c:v>17.5</c:v>
                </c:pt>
                <c:pt idx="7">
                  <c:v>7.5</c:v>
                </c:pt>
                <c:pt idx="8">
                  <c:v>6.25</c:v>
                </c:pt>
                <c:pt idx="9">
                  <c:v>5</c:v>
                </c:pt>
                <c:pt idx="10">
                  <c:v>7.5</c:v>
                </c:pt>
              </c:numCache>
            </c:numRef>
          </c:val>
          <c:smooth val="0"/>
        </c:ser>
        <c:dLbls>
          <c:showLegendKey val="0"/>
          <c:showVal val="0"/>
          <c:showCatName val="0"/>
          <c:showSerName val="0"/>
          <c:showPercent val="0"/>
          <c:showBubbleSize val="0"/>
        </c:dLbls>
        <c:marker val="1"/>
        <c:smooth val="0"/>
        <c:axId val="332301160"/>
        <c:axId val="332301552"/>
        <c:extLst>
          <c:ext xmlns:c15="http://schemas.microsoft.com/office/drawing/2012/chart" uri="{02D57815-91ED-43cb-92C2-25804820EDAC}">
            <c15:filteredLineSeries>
              <c15:ser>
                <c:idx val="0"/>
                <c:order val="0"/>
                <c:tx>
                  <c:strRef>
                    <c:extLst>
                      <c:ext uri="{02D57815-91ED-43cb-92C2-25804820EDAC}">
                        <c15:formulaRef>
                          <c15:sqref>'Data_figures+pilot'!$C$62</c15:sqref>
                        </c15:formulaRef>
                      </c:ext>
                    </c:extLst>
                    <c:strCache>
                      <c:ptCount val="1"/>
                      <c:pt idx="0">
                        <c:v>Intervention</c:v>
                      </c:pt>
                    </c:strCache>
                  </c:strRef>
                </c:tx>
                <c:spPr>
                  <a:ln w="28575" cap="rnd">
                    <a:solidFill>
                      <a:schemeClr val="bg1"/>
                    </a:solidFill>
                    <a:round/>
                  </a:ln>
                  <a:effectLst/>
                </c:spPr>
                <c:marker>
                  <c:symbol val="none"/>
                </c:marker>
                <c:cat>
                  <c:strRef>
                    <c:extLst>
                      <c:ext uri="{02D57815-91ED-43cb-92C2-25804820EDAC}">
                        <c15:formulaRef>
                          <c15:sqref>'Data_figures+pilot'!$D$61:$O$61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c:ext uri="{02D57815-91ED-43cb-92C2-25804820EDAC}">
                        <c15:formulaRef>
                          <c15:sqref>'Data_figures+pilot'!$D$62:$O$62</c15:sqref>
                        </c15:formulaRef>
                      </c:ext>
                    </c:extLst>
                    <c:numCache>
                      <c:formatCode>General</c:formatCode>
                      <c:ptCount val="11"/>
                      <c:pt idx="0">
                        <c:v>46</c:v>
                      </c:pt>
                      <c:pt idx="1">
                        <c:v>70</c:v>
                      </c:pt>
                      <c:pt idx="2" formatCode="0">
                        <c:v>66.25</c:v>
                      </c:pt>
                      <c:pt idx="3">
                        <c:v>55</c:v>
                      </c:pt>
                      <c:pt idx="4">
                        <c:v>60</c:v>
                      </c:pt>
                      <c:pt idx="6">
                        <c:v>100</c:v>
                      </c:pt>
                      <c:pt idx="7">
                        <c:v>96</c:v>
                      </c:pt>
                      <c:pt idx="8">
                        <c:v>95.5</c:v>
                      </c:pt>
                      <c:pt idx="9">
                        <c:v>95</c:v>
                      </c:pt>
                      <c:pt idx="10">
                        <c:v>92</c:v>
                      </c:pt>
                    </c:numCache>
                  </c:numRef>
                </c:val>
                <c:smooth val="0"/>
              </c15:ser>
            </c15:filteredLineSeries>
            <c15:filteredLineSeries>
              <c15:ser>
                <c:idx val="2"/>
                <c:order val="1"/>
                <c:tx>
                  <c:strRef>
                    <c:extLst xmlns:c15="http://schemas.microsoft.com/office/drawing/2012/chart">
                      <c:ext xmlns:c15="http://schemas.microsoft.com/office/drawing/2012/chart" uri="{02D57815-91ED-43cb-92C2-25804820EDAC}">
                        <c15:formulaRef>
                          <c15:sqref>'Data_figures+pilot'!$C$63</c15:sqref>
                        </c15:formulaRef>
                      </c:ext>
                    </c:extLst>
                    <c:strCache>
                      <c:ptCount val="1"/>
                      <c:pt idx="0">
                        <c:v>Intervention</c:v>
                      </c:pt>
                    </c:strCache>
                  </c:strRef>
                </c:tx>
                <c:spPr>
                  <a:ln w="28575" cap="rnd">
                    <a:solidFill>
                      <a:schemeClr val="accent2"/>
                    </a:solidFill>
                    <a:round/>
                  </a:ln>
                  <a:effectLst/>
                </c:spPr>
                <c:marker>
                  <c:symbol val="none"/>
                </c:marker>
                <c:cat>
                  <c:strRef>
                    <c:extLst xmlns:c15="http://schemas.microsoft.com/office/drawing/2012/chart">
                      <c:ext xmlns:c15="http://schemas.microsoft.com/office/drawing/2012/chart" uri="{02D57815-91ED-43cb-92C2-25804820EDAC}">
                        <c15:formulaRef>
                          <c15:sqref>'Data_figures+pilot'!$D$61:$O$61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'Data_figures+pilot'!$D$63:$O$63</c15:sqref>
                        </c15:formulaRef>
                      </c:ext>
                    </c:extLst>
                    <c:numCache>
                      <c:formatCode>General</c:formatCode>
                      <c:ptCount val="11"/>
                      <c:pt idx="0">
                        <c:v>58</c:v>
                      </c:pt>
                      <c:pt idx="1">
                        <c:v>33</c:v>
                      </c:pt>
                      <c:pt idx="2" formatCode="0">
                        <c:v>34.5</c:v>
                      </c:pt>
                      <c:pt idx="3">
                        <c:v>39</c:v>
                      </c:pt>
                      <c:pt idx="4">
                        <c:v>38</c:v>
                      </c:pt>
                      <c:pt idx="6">
                        <c:v>95.5</c:v>
                      </c:pt>
                      <c:pt idx="7">
                        <c:v>100.1</c:v>
                      </c:pt>
                      <c:pt idx="8">
                        <c:v>97.9</c:v>
                      </c:pt>
                      <c:pt idx="9">
                        <c:v>95.7</c:v>
                      </c:pt>
                      <c:pt idx="10">
                        <c:v>100</c:v>
                      </c:pt>
                    </c:numCache>
                  </c:numRef>
                </c:val>
                <c:smooth val="0"/>
              </c15:ser>
            </c15:filteredLineSeries>
            <c15:filteredLineSeries>
              <c15:ser>
                <c:idx val="3"/>
                <c:order val="2"/>
                <c:tx>
                  <c:strRef>
                    <c:extLst xmlns:c15="http://schemas.microsoft.com/office/drawing/2012/chart">
                      <c:ext xmlns:c15="http://schemas.microsoft.com/office/drawing/2012/chart" uri="{02D57815-91ED-43cb-92C2-25804820EDAC}">
                        <c15:formulaRef>
                          <c15:sqref>'Data_figures+pilot'!$C$64</c15:sqref>
                        </c15:formulaRef>
                      </c:ext>
                    </c:extLst>
                    <c:strCache>
                      <c:ptCount val="1"/>
                      <c:pt idx="0">
                        <c:v>Intervention</c:v>
                      </c:pt>
                    </c:strCache>
                  </c:strRef>
                </c:tx>
                <c:spPr>
                  <a:ln w="28575" cap="rnd">
                    <a:solidFill>
                      <a:schemeClr val="accent4"/>
                    </a:solidFill>
                    <a:round/>
                  </a:ln>
                  <a:effectLst/>
                </c:spPr>
                <c:marker>
                  <c:symbol val="none"/>
                </c:marker>
                <c:cat>
                  <c:strRef>
                    <c:extLst xmlns:c15="http://schemas.microsoft.com/office/drawing/2012/chart">
                      <c:ext xmlns:c15="http://schemas.microsoft.com/office/drawing/2012/chart" uri="{02D57815-91ED-43cb-92C2-25804820EDAC}">
                        <c15:formulaRef>
                          <c15:sqref>'Data_figures+pilot'!$D$61:$O$61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'Data_figures+pilot'!$D$64:$O$64</c15:sqref>
                        </c15:formulaRef>
                      </c:ext>
                    </c:extLst>
                    <c:numCache>
                      <c:formatCode>General</c:formatCode>
                      <c:ptCount val="11"/>
                      <c:pt idx="0">
                        <c:v>87.5</c:v>
                      </c:pt>
                      <c:pt idx="1">
                        <c:v>92.5</c:v>
                      </c:pt>
                      <c:pt idx="2" formatCode="0">
                        <c:v>90</c:v>
                      </c:pt>
                      <c:pt idx="3">
                        <c:v>82.5</c:v>
                      </c:pt>
                      <c:pt idx="4">
                        <c:v>80</c:v>
                      </c:pt>
                      <c:pt idx="6">
                        <c:v>92.5</c:v>
                      </c:pt>
                      <c:pt idx="7">
                        <c:v>85</c:v>
                      </c:pt>
                      <c:pt idx="8">
                        <c:v>77.5</c:v>
                      </c:pt>
                      <c:pt idx="9">
                        <c:v>70</c:v>
                      </c:pt>
                      <c:pt idx="10">
                        <c:v>72.5</c:v>
                      </c:pt>
                    </c:numCache>
                  </c:numRef>
                </c:val>
                <c:smooth val="0"/>
              </c15:ser>
            </c15:filteredLineSeries>
            <c15:filteredLineSeries>
              <c15:ser>
                <c:idx val="4"/>
                <c:order val="3"/>
                <c:tx>
                  <c:strRef>
                    <c:extLst xmlns:c15="http://schemas.microsoft.com/office/drawing/2012/chart">
                      <c:ext xmlns:c15="http://schemas.microsoft.com/office/drawing/2012/chart" uri="{02D57815-91ED-43cb-92C2-25804820EDAC}">
                        <c15:formulaRef>
                          <c15:sqref>'Data_figures+pilot'!$C$65</c15:sqref>
                        </c15:formulaRef>
                      </c:ext>
                    </c:extLst>
                    <c:strCache>
                      <c:ptCount val="1"/>
                      <c:pt idx="0">
                        <c:v>Intervention</c:v>
                      </c:pt>
                    </c:strCache>
                  </c:strRef>
                </c:tx>
                <c:spPr>
                  <a:ln w="28575" cap="rnd">
                    <a:solidFill>
                      <a:srgbClr val="0070C0"/>
                    </a:solidFill>
                    <a:round/>
                  </a:ln>
                  <a:effectLst/>
                </c:spPr>
                <c:marker>
                  <c:symbol val="none"/>
                </c:marker>
                <c:cat>
                  <c:strRef>
                    <c:extLst xmlns:c15="http://schemas.microsoft.com/office/drawing/2012/chart">
                      <c:ext xmlns:c15="http://schemas.microsoft.com/office/drawing/2012/chart" uri="{02D57815-91ED-43cb-92C2-25804820EDAC}">
                        <c15:formulaRef>
                          <c15:sqref>'Data_figures+pilot'!$D$61:$O$61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'Data_figures+pilot'!$D$65:$O$65</c15:sqref>
                        </c15:formulaRef>
                      </c:ext>
                    </c:extLst>
                    <c:numCache>
                      <c:formatCode>General</c:formatCode>
                      <c:ptCount val="11"/>
                      <c:pt idx="0">
                        <c:v>72.5</c:v>
                      </c:pt>
                      <c:pt idx="1">
                        <c:v>82.5</c:v>
                      </c:pt>
                      <c:pt idx="2" formatCode="0">
                        <c:v>80</c:v>
                      </c:pt>
                      <c:pt idx="3">
                        <c:v>72.5</c:v>
                      </c:pt>
                      <c:pt idx="4">
                        <c:v>65</c:v>
                      </c:pt>
                      <c:pt idx="6">
                        <c:v>97.5</c:v>
                      </c:pt>
                      <c:pt idx="7">
                        <c:v>82.5</c:v>
                      </c:pt>
                      <c:pt idx="8">
                        <c:v>78.75</c:v>
                      </c:pt>
                      <c:pt idx="9">
                        <c:v>75</c:v>
                      </c:pt>
                      <c:pt idx="10">
                        <c:v>75</c:v>
                      </c:pt>
                    </c:numCache>
                  </c:numRef>
                </c:val>
                <c:smooth val="0"/>
              </c15:ser>
            </c15:filteredLineSeries>
            <c15:filteredLineSeries>
              <c15:ser>
                <c:idx val="6"/>
                <c:order val="5"/>
                <c:tx>
                  <c:strRef>
                    <c:extLst xmlns:c15="http://schemas.microsoft.com/office/drawing/2012/chart">
                      <c:ext xmlns:c15="http://schemas.microsoft.com/office/drawing/2012/chart" uri="{02D57815-91ED-43cb-92C2-25804820EDAC}">
                        <c15:formulaRef>
                          <c15:sqref>'Data_figures+pilot'!$C$67</c15:sqref>
                        </c15:formulaRef>
                      </c:ext>
                    </c:extLst>
                    <c:strCache>
                      <c:ptCount val="1"/>
                    </c:strCache>
                  </c:strRef>
                </c:tx>
                <c:spPr>
                  <a:ln w="28575" cap="rnd">
                    <a:solidFill>
                      <a:srgbClr val="C00000"/>
                    </a:solidFill>
                    <a:round/>
                  </a:ln>
                  <a:effectLst/>
                </c:spPr>
                <c:marker>
                  <c:symbol val="none"/>
                </c:marker>
                <c:cat>
                  <c:strRef>
                    <c:extLst xmlns:c15="http://schemas.microsoft.com/office/drawing/2012/chart">
                      <c:ext xmlns:c15="http://schemas.microsoft.com/office/drawing/2012/chart" uri="{02D57815-91ED-43cb-92C2-25804820EDAC}">
                        <c15:formulaRef>
                          <c15:sqref>'Data_figures+pilot'!$D$61:$O$61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'Data_figures+pilot'!$D$67:$O$67</c15:sqref>
                        </c15:formulaRef>
                      </c:ext>
                    </c:extLst>
                    <c:numCache>
                      <c:formatCode>General</c:formatCode>
                      <c:ptCount val="11"/>
                    </c:numCache>
                  </c:numRef>
                </c:val>
                <c:smooth val="0"/>
              </c15:ser>
            </c15:filteredLineSeries>
            <c15:filteredLineSeries>
              <c15:ser>
                <c:idx val="10"/>
                <c:order val="6"/>
                <c:tx>
                  <c:strRef>
                    <c:extLst xmlns:c15="http://schemas.microsoft.com/office/drawing/2012/chart">
                      <c:ext xmlns:c15="http://schemas.microsoft.com/office/drawing/2012/chart" uri="{02D57815-91ED-43cb-92C2-25804820EDAC}">
                        <c15:formulaRef>
                          <c15:sqref>'Data_figures+pilot'!$C$68</c15:sqref>
                        </c15:formulaRef>
                      </c:ext>
                    </c:extLst>
                    <c:strCache>
                      <c:ptCount val="1"/>
                      <c:pt idx="0">
                        <c:v>Control</c:v>
                      </c:pt>
                    </c:strCache>
                  </c:strRef>
                </c:tx>
                <c:spPr>
                  <a:ln w="28575" cap="rnd">
                    <a:noFill/>
                    <a:round/>
                  </a:ln>
                  <a:effectLst/>
                </c:spPr>
                <c:marker>
                  <c:symbol val="none"/>
                </c:marker>
                <c:cat>
                  <c:strRef>
                    <c:extLst xmlns:c15="http://schemas.microsoft.com/office/drawing/2012/chart">
                      <c:ext xmlns:c15="http://schemas.microsoft.com/office/drawing/2012/chart" uri="{02D57815-91ED-43cb-92C2-25804820EDAC}">
                        <c15:formulaRef>
                          <c15:sqref>'Data_figures+pilot'!$D$61:$O$61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'Data_figures+pilot'!$D$68:$O$68</c15:sqref>
                        </c15:formulaRef>
                      </c:ext>
                    </c:extLst>
                    <c:numCache>
                      <c:formatCode>General</c:formatCode>
                      <c:ptCount val="11"/>
                      <c:pt idx="0">
                        <c:v>9</c:v>
                      </c:pt>
                      <c:pt idx="1">
                        <c:v>24</c:v>
                      </c:pt>
                      <c:pt idx="2">
                        <c:v>24</c:v>
                      </c:pt>
                      <c:pt idx="3">
                        <c:v>24</c:v>
                      </c:pt>
                      <c:pt idx="4">
                        <c:v>43</c:v>
                      </c:pt>
                      <c:pt idx="6">
                        <c:v>67</c:v>
                      </c:pt>
                      <c:pt idx="7">
                        <c:v>78</c:v>
                      </c:pt>
                      <c:pt idx="8">
                        <c:v>70</c:v>
                      </c:pt>
                      <c:pt idx="9">
                        <c:v>62</c:v>
                      </c:pt>
                      <c:pt idx="10">
                        <c:v>83</c:v>
                      </c:pt>
                    </c:numCache>
                  </c:numRef>
                </c:val>
                <c:smooth val="0"/>
              </c15:ser>
            </c15:filteredLineSeries>
            <c15:filteredLineSeries>
              <c15:ser>
                <c:idx val="12"/>
                <c:order val="7"/>
                <c:tx>
                  <c:strRef>
                    <c:extLst xmlns:c15="http://schemas.microsoft.com/office/drawing/2012/chart">
                      <c:ext xmlns:c15="http://schemas.microsoft.com/office/drawing/2012/chart" uri="{02D57815-91ED-43cb-92C2-25804820EDAC}">
                        <c15:formulaRef>
                          <c15:sqref>'Data_figures+pilot'!$C$69</c15:sqref>
                        </c15:formulaRef>
                      </c:ext>
                    </c:extLst>
                    <c:strCache>
                      <c:ptCount val="1"/>
                      <c:pt idx="0">
                        <c:v>Control</c:v>
                      </c:pt>
                    </c:strCache>
                  </c:strRef>
                </c:tx>
                <c:spPr>
                  <a:ln w="28575" cap="rnd">
                    <a:solidFill>
                      <a:schemeClr val="accent2"/>
                    </a:solidFill>
                    <a:prstDash val="sysDash"/>
                    <a:round/>
                  </a:ln>
                  <a:effectLst/>
                </c:spPr>
                <c:marker>
                  <c:symbol val="none"/>
                </c:marker>
                <c:cat>
                  <c:strRef>
                    <c:extLst xmlns:c15="http://schemas.microsoft.com/office/drawing/2012/chart">
                      <c:ext xmlns:c15="http://schemas.microsoft.com/office/drawing/2012/chart" uri="{02D57815-91ED-43cb-92C2-25804820EDAC}">
                        <c15:formulaRef>
                          <c15:sqref>'Data_figures+pilot'!$D$61:$O$61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'Data_figures+pilot'!$D$69:$O$69</c15:sqref>
                        </c15:formulaRef>
                      </c:ext>
                    </c:extLst>
                    <c:numCache>
                      <c:formatCode>General</c:formatCode>
                      <c:ptCount val="11"/>
                      <c:pt idx="0">
                        <c:v>58</c:v>
                      </c:pt>
                      <c:pt idx="1">
                        <c:v>35</c:v>
                      </c:pt>
                      <c:pt idx="2">
                        <c:v>39.5</c:v>
                      </c:pt>
                      <c:pt idx="3">
                        <c:v>44</c:v>
                      </c:pt>
                      <c:pt idx="4">
                        <c:v>40</c:v>
                      </c:pt>
                      <c:pt idx="6">
                        <c:v>99.9</c:v>
                      </c:pt>
                      <c:pt idx="7">
                        <c:v>88.8</c:v>
                      </c:pt>
                      <c:pt idx="8">
                        <c:v>91.55</c:v>
                      </c:pt>
                      <c:pt idx="9">
                        <c:v>94.3</c:v>
                      </c:pt>
                      <c:pt idx="10">
                        <c:v>100</c:v>
                      </c:pt>
                    </c:numCache>
                  </c:numRef>
                </c:val>
                <c:smooth val="0"/>
              </c15:ser>
            </c15:filteredLineSeries>
            <c15:filteredLineSeries>
              <c15:ser>
                <c:idx val="13"/>
                <c:order val="8"/>
                <c:tx>
                  <c:strRef>
                    <c:extLst xmlns:c15="http://schemas.microsoft.com/office/drawing/2012/chart">
                      <c:ext xmlns:c15="http://schemas.microsoft.com/office/drawing/2012/chart" uri="{02D57815-91ED-43cb-92C2-25804820EDAC}">
                        <c15:formulaRef>
                          <c15:sqref>'Data_figures+pilot'!$C$70</c15:sqref>
                        </c15:formulaRef>
                      </c:ext>
                    </c:extLst>
                    <c:strCache>
                      <c:ptCount val="1"/>
                      <c:pt idx="0">
                        <c:v>Control</c:v>
                      </c:pt>
                    </c:strCache>
                  </c:strRef>
                </c:tx>
                <c:spPr>
                  <a:ln w="28575" cap="rnd">
                    <a:solidFill>
                      <a:schemeClr val="accent4"/>
                    </a:solidFill>
                    <a:prstDash val="sysDash"/>
                    <a:round/>
                  </a:ln>
                  <a:effectLst/>
                </c:spPr>
                <c:marker>
                  <c:symbol val="none"/>
                </c:marker>
                <c:cat>
                  <c:strRef>
                    <c:extLst xmlns:c15="http://schemas.microsoft.com/office/drawing/2012/chart">
                      <c:ext xmlns:c15="http://schemas.microsoft.com/office/drawing/2012/chart" uri="{02D57815-91ED-43cb-92C2-25804820EDAC}">
                        <c15:formulaRef>
                          <c15:sqref>'Data_figures+pilot'!$D$61:$O$61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'Data_figures+pilot'!$D$70:$O$70</c15:sqref>
                        </c15:formulaRef>
                      </c:ext>
                    </c:extLst>
                    <c:numCache>
                      <c:formatCode>General</c:formatCode>
                      <c:ptCount val="11"/>
                      <c:pt idx="0">
                        <c:v>15</c:v>
                      </c:pt>
                      <c:pt idx="1">
                        <c:v>40</c:v>
                      </c:pt>
                      <c:pt idx="2">
                        <c:v>35</c:v>
                      </c:pt>
                      <c:pt idx="3">
                        <c:v>30</c:v>
                      </c:pt>
                      <c:pt idx="4">
                        <c:v>50</c:v>
                      </c:pt>
                      <c:pt idx="6">
                        <c:v>27.500000000000004</c:v>
                      </c:pt>
                      <c:pt idx="7">
                        <c:v>12.5</c:v>
                      </c:pt>
                      <c:pt idx="8">
                        <c:v>11.25</c:v>
                      </c:pt>
                      <c:pt idx="9">
                        <c:v>10</c:v>
                      </c:pt>
                      <c:pt idx="10">
                        <c:v>15</c:v>
                      </c:pt>
                    </c:numCache>
                  </c:numRef>
                </c:val>
                <c:smooth val="0"/>
              </c15:ser>
            </c15:filteredLineSeries>
            <c15:filteredLineSeries>
              <c15:ser>
                <c:idx val="14"/>
                <c:order val="9"/>
                <c:tx>
                  <c:strRef>
                    <c:extLst xmlns:c15="http://schemas.microsoft.com/office/drawing/2012/chart">
                      <c:ext xmlns:c15="http://schemas.microsoft.com/office/drawing/2012/chart" uri="{02D57815-91ED-43cb-92C2-25804820EDAC}">
                        <c15:formulaRef>
                          <c15:sqref>'Data_figures+pilot'!$C$71</c15:sqref>
                        </c15:formulaRef>
                      </c:ext>
                    </c:extLst>
                    <c:strCache>
                      <c:ptCount val="1"/>
                      <c:pt idx="0">
                        <c:v>Control</c:v>
                      </c:pt>
                    </c:strCache>
                  </c:strRef>
                </c:tx>
                <c:spPr>
                  <a:ln w="28575" cap="rnd">
                    <a:solidFill>
                      <a:srgbClr val="0070C0"/>
                    </a:solidFill>
                    <a:prstDash val="sysDash"/>
                    <a:round/>
                  </a:ln>
                  <a:effectLst/>
                </c:spPr>
                <c:marker>
                  <c:symbol val="none"/>
                </c:marker>
                <c:cat>
                  <c:strRef>
                    <c:extLst xmlns:c15="http://schemas.microsoft.com/office/drawing/2012/chart">
                      <c:ext xmlns:c15="http://schemas.microsoft.com/office/drawing/2012/chart" uri="{02D57815-91ED-43cb-92C2-25804820EDAC}">
                        <c15:formulaRef>
                          <c15:sqref>'Data_figures+pilot'!$D$61:$O$61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'Data_figures+pilot'!$D$71:$O$71</c15:sqref>
                        </c15:formulaRef>
                      </c:ext>
                    </c:extLst>
                    <c:numCache>
                      <c:formatCode>General</c:formatCode>
                      <c:ptCount val="11"/>
                      <c:pt idx="0">
                        <c:v>7.5</c:v>
                      </c:pt>
                      <c:pt idx="1">
                        <c:v>22.5</c:v>
                      </c:pt>
                      <c:pt idx="2">
                        <c:v>22.5</c:v>
                      </c:pt>
                      <c:pt idx="3">
                        <c:v>22.5</c:v>
                      </c:pt>
                      <c:pt idx="4">
                        <c:v>42.5</c:v>
                      </c:pt>
                      <c:pt idx="6">
                        <c:v>15</c:v>
                      </c:pt>
                      <c:pt idx="7">
                        <c:v>10</c:v>
                      </c:pt>
                      <c:pt idx="8">
                        <c:v>7.5</c:v>
                      </c:pt>
                      <c:pt idx="9">
                        <c:v>5</c:v>
                      </c:pt>
                      <c:pt idx="10">
                        <c:v>7.5</c:v>
                      </c:pt>
                    </c:numCache>
                  </c:numRef>
                </c:val>
                <c:smooth val="0"/>
              </c15:ser>
            </c15:filteredLineSeries>
          </c:ext>
        </c:extLst>
      </c:lineChart>
      <c:catAx>
        <c:axId val="332301160"/>
        <c:scaling>
          <c:orientation val="minMax"/>
        </c:scaling>
        <c:delete val="0"/>
        <c:axPos val="b"/>
        <c:numFmt formatCode="[$-409]mmm\-yy;@"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332301552"/>
        <c:crossesAt val="0"/>
        <c:auto val="0"/>
        <c:lblAlgn val="ctr"/>
        <c:lblOffset val="100"/>
        <c:noMultiLvlLbl val="1"/>
      </c:catAx>
      <c:valAx>
        <c:axId val="332301552"/>
        <c:scaling>
          <c:orientation val="minMax"/>
          <c:max val="101"/>
          <c:min val="0"/>
        </c:scaling>
        <c:delete val="0"/>
        <c:axPos val="l"/>
        <c:majorGridlines>
          <c:spPr>
            <a:ln w="9525" cap="flat" cmpd="sng" algn="ctr">
              <a:solidFill>
                <a:schemeClr val="bg1">
                  <a:lumMod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b="1" baseline="0"/>
                  <a:t>Percent of schools</a:t>
                </a:r>
              </a:p>
            </c:rich>
          </c:tx>
          <c:layout/>
          <c:overlay val="0"/>
          <c:spPr>
            <a:noFill/>
            <a:ln>
              <a:noFill/>
            </a:ln>
            <a:effectLst/>
          </c:spPr>
          <c:txPr>
            <a:bodyPr rot="-5400000" spcFirstLastPara="1" vertOverflow="ellipsis" vert="horz" wrap="square" anchor="ctr" anchorCtr="1"/>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332301160"/>
        <c:crosses val="autoZero"/>
        <c:crossBetween val="between"/>
        <c:majorUnit val="20"/>
      </c:valAx>
      <c:valAx>
        <c:axId val="760520040"/>
        <c:scaling>
          <c:orientation val="minMax"/>
          <c:max val="101"/>
          <c:min val="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760516512"/>
        <c:crosses val="max"/>
        <c:crossBetween val="between"/>
      </c:valAx>
      <c:catAx>
        <c:axId val="760516512"/>
        <c:scaling>
          <c:orientation val="minMax"/>
        </c:scaling>
        <c:delete val="1"/>
        <c:axPos val="b"/>
        <c:numFmt formatCode="General" sourceLinked="1"/>
        <c:majorTickMark val="out"/>
        <c:minorTickMark val="none"/>
        <c:tickLblPos val="nextTo"/>
        <c:crossAx val="760520040"/>
        <c:crosses val="autoZero"/>
        <c:auto val="1"/>
        <c:lblAlgn val="ctr"/>
        <c:lblOffset val="100"/>
        <c:noMultiLvlLbl val="0"/>
      </c:catAx>
      <c:spPr>
        <a:noFill/>
        <a:ln>
          <a:noFill/>
        </a:ln>
        <a:effectLst/>
      </c:spPr>
    </c:plotArea>
    <c:legend>
      <c:legendPos val="t"/>
      <c:legendEntry>
        <c:idx val="0"/>
        <c:delete val="1"/>
      </c:legendEntry>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02760766015354E-2"/>
          <c:y val="5.4466945310745821E-2"/>
          <c:w val="0.8987734914988752"/>
          <c:h val="0.8522942020956189"/>
        </c:manualLayout>
      </c:layout>
      <c:barChart>
        <c:barDir val="col"/>
        <c:grouping val="clustered"/>
        <c:varyColors val="0"/>
        <c:ser>
          <c:idx val="16"/>
          <c:order val="11"/>
          <c:tx>
            <c:v>End of school year</c:v>
          </c:tx>
          <c:spPr>
            <a:solidFill>
              <a:schemeClr val="bg1">
                <a:lumMod val="95000"/>
              </a:schemeClr>
            </a:solidFill>
            <a:ln>
              <a:noFill/>
              <a:prstDash val="sysDash"/>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inBase"/>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'Data_figures+pilot'!$D$61:$O$61</c:f>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f>'Data_figures+pilot'!$D$73:$O$73</c:f>
              <c:numCache>
                <c:formatCode>General</c:formatCode>
                <c:ptCount val="11"/>
                <c:pt idx="2">
                  <c:v>100</c:v>
                </c:pt>
                <c:pt idx="8">
                  <c:v>100</c:v>
                </c:pt>
              </c:numCache>
            </c:numRef>
          </c:val>
        </c:ser>
        <c:dLbls>
          <c:showLegendKey val="0"/>
          <c:showVal val="0"/>
          <c:showCatName val="0"/>
          <c:showSerName val="0"/>
          <c:showPercent val="0"/>
          <c:showBubbleSize val="0"/>
        </c:dLbls>
        <c:gapWidth val="150"/>
        <c:axId val="760529056"/>
        <c:axId val="760512984"/>
      </c:barChart>
      <c:lineChart>
        <c:grouping val="standard"/>
        <c:varyColors val="0"/>
        <c:ser>
          <c:idx val="4"/>
          <c:order val="3"/>
          <c:tx>
            <c:strRef>
              <c:f>'Data_figures+pilot'!$C$65</c:f>
              <c:strCache>
                <c:ptCount val="1"/>
                <c:pt idx="0">
                  <c:v>Intervention</c:v>
                </c:pt>
              </c:strCache>
              <c:extLst xmlns:c15="http://schemas.microsoft.com/office/drawing/2012/chart"/>
            </c:strRef>
          </c:tx>
          <c:spPr>
            <a:ln w="28575" cap="rnd">
              <a:solidFill>
                <a:srgbClr val="0070C0"/>
              </a:solidFill>
              <a:round/>
            </a:ln>
            <a:effectLst/>
          </c:spPr>
          <c:marker>
            <c:symbol val="none"/>
          </c:marker>
          <c:cat>
            <c:strRef>
              <c:f>'Data_figures+pilot'!$D$61:$O$61</c:f>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f>'Data_figures+pilot'!$D$65:$O$65</c:f>
              <c:numCache>
                <c:formatCode>General</c:formatCode>
                <c:ptCount val="11"/>
                <c:pt idx="0">
                  <c:v>72.5</c:v>
                </c:pt>
                <c:pt idx="1">
                  <c:v>82.5</c:v>
                </c:pt>
                <c:pt idx="2" formatCode="0">
                  <c:v>80</c:v>
                </c:pt>
                <c:pt idx="3">
                  <c:v>72.5</c:v>
                </c:pt>
                <c:pt idx="4">
                  <c:v>65</c:v>
                </c:pt>
                <c:pt idx="6">
                  <c:v>97.5</c:v>
                </c:pt>
                <c:pt idx="7">
                  <c:v>82.5</c:v>
                </c:pt>
                <c:pt idx="8">
                  <c:v>78.75</c:v>
                </c:pt>
                <c:pt idx="9">
                  <c:v>75</c:v>
                </c:pt>
                <c:pt idx="10">
                  <c:v>75</c:v>
                </c:pt>
              </c:numCache>
            </c:numRef>
          </c:val>
          <c:smooth val="0"/>
        </c:ser>
        <c:ser>
          <c:idx val="14"/>
          <c:order val="9"/>
          <c:tx>
            <c:strRef>
              <c:f>'Data_figures+pilot'!$C$71</c:f>
              <c:strCache>
                <c:ptCount val="1"/>
                <c:pt idx="0">
                  <c:v>Control</c:v>
                </c:pt>
              </c:strCache>
              <c:extLst xmlns:c15="http://schemas.microsoft.com/office/drawing/2012/chart"/>
            </c:strRef>
          </c:tx>
          <c:spPr>
            <a:ln w="28575" cap="rnd">
              <a:solidFill>
                <a:srgbClr val="0070C0"/>
              </a:solidFill>
              <a:prstDash val="sysDash"/>
              <a:round/>
            </a:ln>
            <a:effectLst/>
          </c:spPr>
          <c:marker>
            <c:symbol val="none"/>
          </c:marker>
          <c:cat>
            <c:strRef>
              <c:f>'Data_figures+pilot'!$D$61:$O$61</c:f>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f>'Data_figures+pilot'!$D$71:$O$71</c:f>
              <c:numCache>
                <c:formatCode>General</c:formatCode>
                <c:ptCount val="11"/>
                <c:pt idx="0">
                  <c:v>7.5</c:v>
                </c:pt>
                <c:pt idx="1">
                  <c:v>22.5</c:v>
                </c:pt>
                <c:pt idx="2">
                  <c:v>22.5</c:v>
                </c:pt>
                <c:pt idx="3">
                  <c:v>22.5</c:v>
                </c:pt>
                <c:pt idx="4">
                  <c:v>42.5</c:v>
                </c:pt>
                <c:pt idx="6">
                  <c:v>15</c:v>
                </c:pt>
                <c:pt idx="7">
                  <c:v>10</c:v>
                </c:pt>
                <c:pt idx="8">
                  <c:v>7.5</c:v>
                </c:pt>
                <c:pt idx="9">
                  <c:v>5</c:v>
                </c:pt>
                <c:pt idx="10">
                  <c:v>7.5</c:v>
                </c:pt>
              </c:numCache>
            </c:numRef>
          </c:val>
          <c:smooth val="0"/>
        </c:ser>
        <c:dLbls>
          <c:showLegendKey val="0"/>
          <c:showVal val="0"/>
          <c:showCatName val="0"/>
          <c:showSerName val="0"/>
          <c:showPercent val="0"/>
          <c:showBubbleSize val="0"/>
        </c:dLbls>
        <c:marker val="1"/>
        <c:smooth val="0"/>
        <c:axId val="760522784"/>
        <c:axId val="760524744"/>
        <c:extLst>
          <c:ext xmlns:c15="http://schemas.microsoft.com/office/drawing/2012/chart" uri="{02D57815-91ED-43cb-92C2-25804820EDAC}">
            <c15:filteredLineSeries>
              <c15:ser>
                <c:idx val="0"/>
                <c:order val="0"/>
                <c:tx>
                  <c:strRef>
                    <c:extLst>
                      <c:ext uri="{02D57815-91ED-43cb-92C2-25804820EDAC}">
                        <c15:formulaRef>
                          <c15:sqref>'Data_figures+pilot'!$C$62</c15:sqref>
                        </c15:formulaRef>
                      </c:ext>
                    </c:extLst>
                    <c:strCache>
                      <c:ptCount val="1"/>
                      <c:pt idx="0">
                        <c:v>Intervention</c:v>
                      </c:pt>
                    </c:strCache>
                  </c:strRef>
                </c:tx>
                <c:spPr>
                  <a:ln w="28575" cap="rnd">
                    <a:solidFill>
                      <a:schemeClr val="bg1"/>
                    </a:solidFill>
                    <a:round/>
                  </a:ln>
                  <a:effectLst/>
                </c:spPr>
                <c:marker>
                  <c:symbol val="none"/>
                </c:marker>
                <c:cat>
                  <c:strRef>
                    <c:extLst>
                      <c:ext uri="{02D57815-91ED-43cb-92C2-25804820EDAC}">
                        <c15:formulaRef>
                          <c15:sqref>'Data_figures+pilot'!$D$61:$O$61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c:ext uri="{02D57815-91ED-43cb-92C2-25804820EDAC}">
                        <c15:formulaRef>
                          <c15:sqref>'Data_figures+pilot'!$D$62:$O$62</c15:sqref>
                        </c15:formulaRef>
                      </c:ext>
                    </c:extLst>
                    <c:numCache>
                      <c:formatCode>General</c:formatCode>
                      <c:ptCount val="11"/>
                      <c:pt idx="0">
                        <c:v>46</c:v>
                      </c:pt>
                      <c:pt idx="1">
                        <c:v>70</c:v>
                      </c:pt>
                      <c:pt idx="2" formatCode="0">
                        <c:v>66.25</c:v>
                      </c:pt>
                      <c:pt idx="3">
                        <c:v>55</c:v>
                      </c:pt>
                      <c:pt idx="4">
                        <c:v>60</c:v>
                      </c:pt>
                      <c:pt idx="6">
                        <c:v>100</c:v>
                      </c:pt>
                      <c:pt idx="7">
                        <c:v>96</c:v>
                      </c:pt>
                      <c:pt idx="8">
                        <c:v>95.5</c:v>
                      </c:pt>
                      <c:pt idx="9">
                        <c:v>95</c:v>
                      </c:pt>
                      <c:pt idx="10">
                        <c:v>92</c:v>
                      </c:pt>
                    </c:numCache>
                  </c:numRef>
                </c:val>
                <c:smooth val="0"/>
              </c15:ser>
            </c15:filteredLineSeries>
            <c15:filteredLineSeries>
              <c15:ser>
                <c:idx val="2"/>
                <c:order val="1"/>
                <c:tx>
                  <c:strRef>
                    <c:extLst xmlns:c15="http://schemas.microsoft.com/office/drawing/2012/chart">
                      <c:ext xmlns:c15="http://schemas.microsoft.com/office/drawing/2012/chart" uri="{02D57815-91ED-43cb-92C2-25804820EDAC}">
                        <c15:formulaRef>
                          <c15:sqref>'Data_figures+pilot'!$C$63</c15:sqref>
                        </c15:formulaRef>
                      </c:ext>
                    </c:extLst>
                    <c:strCache>
                      <c:ptCount val="1"/>
                      <c:pt idx="0">
                        <c:v>Intervention</c:v>
                      </c:pt>
                    </c:strCache>
                  </c:strRef>
                </c:tx>
                <c:spPr>
                  <a:ln w="28575" cap="rnd">
                    <a:solidFill>
                      <a:schemeClr val="accent2"/>
                    </a:solidFill>
                    <a:round/>
                  </a:ln>
                  <a:effectLst/>
                </c:spPr>
                <c:marker>
                  <c:symbol val="none"/>
                </c:marker>
                <c:cat>
                  <c:strRef>
                    <c:extLst xmlns:c15="http://schemas.microsoft.com/office/drawing/2012/chart">
                      <c:ext xmlns:c15="http://schemas.microsoft.com/office/drawing/2012/chart" uri="{02D57815-91ED-43cb-92C2-25804820EDAC}">
                        <c15:formulaRef>
                          <c15:sqref>'Data_figures+pilot'!$D$61:$O$61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'Data_figures+pilot'!$D$63:$O$63</c15:sqref>
                        </c15:formulaRef>
                      </c:ext>
                    </c:extLst>
                    <c:numCache>
                      <c:formatCode>General</c:formatCode>
                      <c:ptCount val="11"/>
                      <c:pt idx="0">
                        <c:v>58</c:v>
                      </c:pt>
                      <c:pt idx="1">
                        <c:v>33</c:v>
                      </c:pt>
                      <c:pt idx="2" formatCode="0">
                        <c:v>34.5</c:v>
                      </c:pt>
                      <c:pt idx="3">
                        <c:v>39</c:v>
                      </c:pt>
                      <c:pt idx="4">
                        <c:v>38</c:v>
                      </c:pt>
                      <c:pt idx="6">
                        <c:v>95.5</c:v>
                      </c:pt>
                      <c:pt idx="7">
                        <c:v>100.1</c:v>
                      </c:pt>
                      <c:pt idx="8">
                        <c:v>97.9</c:v>
                      </c:pt>
                      <c:pt idx="9">
                        <c:v>95.7</c:v>
                      </c:pt>
                      <c:pt idx="10">
                        <c:v>100</c:v>
                      </c:pt>
                    </c:numCache>
                  </c:numRef>
                </c:val>
                <c:smooth val="0"/>
              </c15:ser>
            </c15:filteredLineSeries>
            <c15:filteredLineSeries>
              <c15:ser>
                <c:idx val="3"/>
                <c:order val="2"/>
                <c:tx>
                  <c:strRef>
                    <c:extLst xmlns:c15="http://schemas.microsoft.com/office/drawing/2012/chart">
                      <c:ext xmlns:c15="http://schemas.microsoft.com/office/drawing/2012/chart" uri="{02D57815-91ED-43cb-92C2-25804820EDAC}">
                        <c15:formulaRef>
                          <c15:sqref>'Data_figures+pilot'!$C$64</c15:sqref>
                        </c15:formulaRef>
                      </c:ext>
                    </c:extLst>
                    <c:strCache>
                      <c:ptCount val="1"/>
                      <c:pt idx="0">
                        <c:v>Intervention</c:v>
                      </c:pt>
                    </c:strCache>
                  </c:strRef>
                </c:tx>
                <c:spPr>
                  <a:ln w="28575" cap="rnd">
                    <a:solidFill>
                      <a:schemeClr val="accent4"/>
                    </a:solidFill>
                    <a:round/>
                  </a:ln>
                  <a:effectLst/>
                </c:spPr>
                <c:marker>
                  <c:symbol val="none"/>
                </c:marker>
                <c:cat>
                  <c:strRef>
                    <c:extLst xmlns:c15="http://schemas.microsoft.com/office/drawing/2012/chart">
                      <c:ext xmlns:c15="http://schemas.microsoft.com/office/drawing/2012/chart" uri="{02D57815-91ED-43cb-92C2-25804820EDAC}">
                        <c15:formulaRef>
                          <c15:sqref>'Data_figures+pilot'!$D$61:$O$61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'Data_figures+pilot'!$D$64:$O$64</c15:sqref>
                        </c15:formulaRef>
                      </c:ext>
                    </c:extLst>
                    <c:numCache>
                      <c:formatCode>General</c:formatCode>
                      <c:ptCount val="11"/>
                      <c:pt idx="0">
                        <c:v>87.5</c:v>
                      </c:pt>
                      <c:pt idx="1">
                        <c:v>92.5</c:v>
                      </c:pt>
                      <c:pt idx="2" formatCode="0">
                        <c:v>90</c:v>
                      </c:pt>
                      <c:pt idx="3">
                        <c:v>82.5</c:v>
                      </c:pt>
                      <c:pt idx="4">
                        <c:v>80</c:v>
                      </c:pt>
                      <c:pt idx="6">
                        <c:v>92.5</c:v>
                      </c:pt>
                      <c:pt idx="7">
                        <c:v>85</c:v>
                      </c:pt>
                      <c:pt idx="8">
                        <c:v>77.5</c:v>
                      </c:pt>
                      <c:pt idx="9">
                        <c:v>70</c:v>
                      </c:pt>
                      <c:pt idx="10">
                        <c:v>72.5</c:v>
                      </c:pt>
                    </c:numCache>
                  </c:numRef>
                </c:val>
                <c:smooth val="0"/>
              </c15:ser>
            </c15:filteredLineSeries>
            <c15:filteredLineSeries>
              <c15:ser>
                <c:idx val="5"/>
                <c:order val="4"/>
                <c:tx>
                  <c:strRef>
                    <c:extLst xmlns:c15="http://schemas.microsoft.com/office/drawing/2012/chart">
                      <c:ext xmlns:c15="http://schemas.microsoft.com/office/drawing/2012/chart" uri="{02D57815-91ED-43cb-92C2-25804820EDAC}">
                        <c15:formulaRef>
                          <c15:sqref>'Data_figures+pilot'!$C$66</c15:sqref>
                        </c15:formulaRef>
                      </c:ext>
                    </c:extLst>
                    <c:strCache>
                      <c:ptCount val="1"/>
                      <c:pt idx="0">
                        <c:v>Intervention</c:v>
                      </c:pt>
                    </c:strCache>
                  </c:strRef>
                </c:tx>
                <c:spPr>
                  <a:ln w="28575" cap="rnd">
                    <a:solidFill>
                      <a:srgbClr val="7030A0"/>
                    </a:solidFill>
                    <a:round/>
                  </a:ln>
                  <a:effectLst/>
                </c:spPr>
                <c:marker>
                  <c:symbol val="none"/>
                </c:marker>
                <c:cat>
                  <c:strRef>
                    <c:extLst xmlns:c15="http://schemas.microsoft.com/office/drawing/2012/chart">
                      <c:ext xmlns:c15="http://schemas.microsoft.com/office/drawing/2012/chart" uri="{02D57815-91ED-43cb-92C2-25804820EDAC}">
                        <c15:formulaRef>
                          <c15:sqref>'Data_figures+pilot'!$D$61:$O$61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'Data_figures+pilot'!$D$66:$O$66</c15:sqref>
                        </c15:formulaRef>
                      </c:ext>
                    </c:extLst>
                    <c:numCache>
                      <c:formatCode>General</c:formatCode>
                      <c:ptCount val="11"/>
                      <c:pt idx="0">
                        <c:v>80</c:v>
                      </c:pt>
                      <c:pt idx="1">
                        <c:v>90</c:v>
                      </c:pt>
                      <c:pt idx="2" formatCode="0">
                        <c:v>86.875</c:v>
                      </c:pt>
                      <c:pt idx="3">
                        <c:v>77.5</c:v>
                      </c:pt>
                      <c:pt idx="4">
                        <c:v>67.5</c:v>
                      </c:pt>
                      <c:pt idx="6">
                        <c:v>95</c:v>
                      </c:pt>
                      <c:pt idx="7">
                        <c:v>87.5</c:v>
                      </c:pt>
                      <c:pt idx="8">
                        <c:v>80</c:v>
                      </c:pt>
                      <c:pt idx="9">
                        <c:v>72.5</c:v>
                      </c:pt>
                      <c:pt idx="10">
                        <c:v>70</c:v>
                      </c:pt>
                    </c:numCache>
                  </c:numRef>
                </c:val>
                <c:smooth val="0"/>
              </c15:ser>
            </c15:filteredLineSeries>
            <c15:filteredLineSeries>
              <c15:ser>
                <c:idx val="6"/>
                <c:order val="5"/>
                <c:tx>
                  <c:strRef>
                    <c:extLst xmlns:c15="http://schemas.microsoft.com/office/drawing/2012/chart">
                      <c:ext xmlns:c15="http://schemas.microsoft.com/office/drawing/2012/chart" uri="{02D57815-91ED-43cb-92C2-25804820EDAC}">
                        <c15:formulaRef>
                          <c15:sqref>'Data_figures+pilot'!$C$67</c15:sqref>
                        </c15:formulaRef>
                      </c:ext>
                    </c:extLst>
                    <c:strCache>
                      <c:ptCount val="1"/>
                    </c:strCache>
                  </c:strRef>
                </c:tx>
                <c:spPr>
                  <a:ln w="28575" cap="rnd">
                    <a:solidFill>
                      <a:srgbClr val="C00000"/>
                    </a:solidFill>
                    <a:round/>
                  </a:ln>
                  <a:effectLst/>
                </c:spPr>
                <c:marker>
                  <c:symbol val="none"/>
                </c:marker>
                <c:cat>
                  <c:strRef>
                    <c:extLst xmlns:c15="http://schemas.microsoft.com/office/drawing/2012/chart">
                      <c:ext xmlns:c15="http://schemas.microsoft.com/office/drawing/2012/chart" uri="{02D57815-91ED-43cb-92C2-25804820EDAC}">
                        <c15:formulaRef>
                          <c15:sqref>'Data_figures+pilot'!$D$61:$O$61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'Data_figures+pilot'!$D$67:$O$67</c15:sqref>
                        </c15:formulaRef>
                      </c:ext>
                    </c:extLst>
                    <c:numCache>
                      <c:formatCode>General</c:formatCode>
                      <c:ptCount val="11"/>
                    </c:numCache>
                  </c:numRef>
                </c:val>
                <c:smooth val="0"/>
              </c15:ser>
            </c15:filteredLineSeries>
            <c15:filteredLineSeries>
              <c15:ser>
                <c:idx val="10"/>
                <c:order val="6"/>
                <c:tx>
                  <c:strRef>
                    <c:extLst xmlns:c15="http://schemas.microsoft.com/office/drawing/2012/chart">
                      <c:ext xmlns:c15="http://schemas.microsoft.com/office/drawing/2012/chart" uri="{02D57815-91ED-43cb-92C2-25804820EDAC}">
                        <c15:formulaRef>
                          <c15:sqref>'Data_figures+pilot'!$C$68</c15:sqref>
                        </c15:formulaRef>
                      </c:ext>
                    </c:extLst>
                    <c:strCache>
                      <c:ptCount val="1"/>
                      <c:pt idx="0">
                        <c:v>Control</c:v>
                      </c:pt>
                    </c:strCache>
                  </c:strRef>
                </c:tx>
                <c:spPr>
                  <a:ln w="28575" cap="rnd">
                    <a:noFill/>
                    <a:round/>
                  </a:ln>
                  <a:effectLst/>
                </c:spPr>
                <c:marker>
                  <c:symbol val="none"/>
                </c:marker>
                <c:cat>
                  <c:strRef>
                    <c:extLst xmlns:c15="http://schemas.microsoft.com/office/drawing/2012/chart">
                      <c:ext xmlns:c15="http://schemas.microsoft.com/office/drawing/2012/chart" uri="{02D57815-91ED-43cb-92C2-25804820EDAC}">
                        <c15:formulaRef>
                          <c15:sqref>'Data_figures+pilot'!$D$61:$O$61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'Data_figures+pilot'!$D$68:$O$68</c15:sqref>
                        </c15:formulaRef>
                      </c:ext>
                    </c:extLst>
                    <c:numCache>
                      <c:formatCode>General</c:formatCode>
                      <c:ptCount val="11"/>
                      <c:pt idx="0">
                        <c:v>9</c:v>
                      </c:pt>
                      <c:pt idx="1">
                        <c:v>24</c:v>
                      </c:pt>
                      <c:pt idx="2">
                        <c:v>24</c:v>
                      </c:pt>
                      <c:pt idx="3">
                        <c:v>24</c:v>
                      </c:pt>
                      <c:pt idx="4">
                        <c:v>43</c:v>
                      </c:pt>
                      <c:pt idx="6">
                        <c:v>67</c:v>
                      </c:pt>
                      <c:pt idx="7">
                        <c:v>78</c:v>
                      </c:pt>
                      <c:pt idx="8">
                        <c:v>70</c:v>
                      </c:pt>
                      <c:pt idx="9">
                        <c:v>62</c:v>
                      </c:pt>
                      <c:pt idx="10">
                        <c:v>83</c:v>
                      </c:pt>
                    </c:numCache>
                  </c:numRef>
                </c:val>
                <c:smooth val="0"/>
              </c15:ser>
            </c15:filteredLineSeries>
            <c15:filteredLineSeries>
              <c15:ser>
                <c:idx val="12"/>
                <c:order val="7"/>
                <c:tx>
                  <c:strRef>
                    <c:extLst xmlns:c15="http://schemas.microsoft.com/office/drawing/2012/chart">
                      <c:ext xmlns:c15="http://schemas.microsoft.com/office/drawing/2012/chart" uri="{02D57815-91ED-43cb-92C2-25804820EDAC}">
                        <c15:formulaRef>
                          <c15:sqref>'Data_figures+pilot'!$C$69</c15:sqref>
                        </c15:formulaRef>
                      </c:ext>
                    </c:extLst>
                    <c:strCache>
                      <c:ptCount val="1"/>
                      <c:pt idx="0">
                        <c:v>Control</c:v>
                      </c:pt>
                    </c:strCache>
                  </c:strRef>
                </c:tx>
                <c:spPr>
                  <a:ln w="28575" cap="rnd">
                    <a:solidFill>
                      <a:schemeClr val="accent2"/>
                    </a:solidFill>
                    <a:prstDash val="sysDash"/>
                    <a:round/>
                  </a:ln>
                  <a:effectLst/>
                </c:spPr>
                <c:marker>
                  <c:symbol val="none"/>
                </c:marker>
                <c:cat>
                  <c:strRef>
                    <c:extLst xmlns:c15="http://schemas.microsoft.com/office/drawing/2012/chart">
                      <c:ext xmlns:c15="http://schemas.microsoft.com/office/drawing/2012/chart" uri="{02D57815-91ED-43cb-92C2-25804820EDAC}">
                        <c15:formulaRef>
                          <c15:sqref>'Data_figures+pilot'!$D$61:$O$61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'Data_figures+pilot'!$D$69:$O$69</c15:sqref>
                        </c15:formulaRef>
                      </c:ext>
                    </c:extLst>
                    <c:numCache>
                      <c:formatCode>General</c:formatCode>
                      <c:ptCount val="11"/>
                      <c:pt idx="0">
                        <c:v>58</c:v>
                      </c:pt>
                      <c:pt idx="1">
                        <c:v>35</c:v>
                      </c:pt>
                      <c:pt idx="2">
                        <c:v>39.5</c:v>
                      </c:pt>
                      <c:pt idx="3">
                        <c:v>44</c:v>
                      </c:pt>
                      <c:pt idx="4">
                        <c:v>40</c:v>
                      </c:pt>
                      <c:pt idx="6">
                        <c:v>99.9</c:v>
                      </c:pt>
                      <c:pt idx="7">
                        <c:v>88.8</c:v>
                      </c:pt>
                      <c:pt idx="8">
                        <c:v>91.55</c:v>
                      </c:pt>
                      <c:pt idx="9">
                        <c:v>94.3</c:v>
                      </c:pt>
                      <c:pt idx="10">
                        <c:v>100</c:v>
                      </c:pt>
                    </c:numCache>
                  </c:numRef>
                </c:val>
                <c:smooth val="0"/>
              </c15:ser>
            </c15:filteredLineSeries>
            <c15:filteredLineSeries>
              <c15:ser>
                <c:idx val="13"/>
                <c:order val="8"/>
                <c:tx>
                  <c:strRef>
                    <c:extLst xmlns:c15="http://schemas.microsoft.com/office/drawing/2012/chart">
                      <c:ext xmlns:c15="http://schemas.microsoft.com/office/drawing/2012/chart" uri="{02D57815-91ED-43cb-92C2-25804820EDAC}">
                        <c15:formulaRef>
                          <c15:sqref>'Data_figures+pilot'!$C$70</c15:sqref>
                        </c15:formulaRef>
                      </c:ext>
                    </c:extLst>
                    <c:strCache>
                      <c:ptCount val="1"/>
                      <c:pt idx="0">
                        <c:v>Control</c:v>
                      </c:pt>
                    </c:strCache>
                  </c:strRef>
                </c:tx>
                <c:spPr>
                  <a:ln w="28575" cap="rnd">
                    <a:solidFill>
                      <a:schemeClr val="accent4"/>
                    </a:solidFill>
                    <a:prstDash val="sysDash"/>
                    <a:round/>
                  </a:ln>
                  <a:effectLst/>
                </c:spPr>
                <c:marker>
                  <c:symbol val="none"/>
                </c:marker>
                <c:cat>
                  <c:strRef>
                    <c:extLst xmlns:c15="http://schemas.microsoft.com/office/drawing/2012/chart">
                      <c:ext xmlns:c15="http://schemas.microsoft.com/office/drawing/2012/chart" uri="{02D57815-91ED-43cb-92C2-25804820EDAC}">
                        <c15:formulaRef>
                          <c15:sqref>'Data_figures+pilot'!$D$61:$O$61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'Data_figures+pilot'!$D$70:$O$70</c15:sqref>
                        </c15:formulaRef>
                      </c:ext>
                    </c:extLst>
                    <c:numCache>
                      <c:formatCode>General</c:formatCode>
                      <c:ptCount val="11"/>
                      <c:pt idx="0">
                        <c:v>15</c:v>
                      </c:pt>
                      <c:pt idx="1">
                        <c:v>40</c:v>
                      </c:pt>
                      <c:pt idx="2">
                        <c:v>35</c:v>
                      </c:pt>
                      <c:pt idx="3">
                        <c:v>30</c:v>
                      </c:pt>
                      <c:pt idx="4">
                        <c:v>50</c:v>
                      </c:pt>
                      <c:pt idx="6">
                        <c:v>27.500000000000004</c:v>
                      </c:pt>
                      <c:pt idx="7">
                        <c:v>12.5</c:v>
                      </c:pt>
                      <c:pt idx="8">
                        <c:v>11.25</c:v>
                      </c:pt>
                      <c:pt idx="9">
                        <c:v>10</c:v>
                      </c:pt>
                      <c:pt idx="10">
                        <c:v>15</c:v>
                      </c:pt>
                    </c:numCache>
                  </c:numRef>
                </c:val>
                <c:smooth val="0"/>
              </c15:ser>
            </c15:filteredLineSeries>
            <c15:filteredLineSeries>
              <c15:ser>
                <c:idx val="15"/>
                <c:order val="10"/>
                <c:tx>
                  <c:strRef>
                    <c:extLst xmlns:c15="http://schemas.microsoft.com/office/drawing/2012/chart">
                      <c:ext xmlns:c15="http://schemas.microsoft.com/office/drawing/2012/chart" uri="{02D57815-91ED-43cb-92C2-25804820EDAC}">
                        <c15:formulaRef>
                          <c15:sqref>'Data_figures+pilot'!$C$72</c15:sqref>
                        </c15:formulaRef>
                      </c:ext>
                    </c:extLst>
                    <c:strCache>
                      <c:ptCount val="1"/>
                      <c:pt idx="0">
                        <c:v>Control</c:v>
                      </c:pt>
                    </c:strCache>
                  </c:strRef>
                </c:tx>
                <c:spPr>
                  <a:ln w="28575" cap="rnd">
                    <a:solidFill>
                      <a:srgbClr val="7030A0"/>
                    </a:solidFill>
                    <a:prstDash val="sysDash"/>
                    <a:round/>
                  </a:ln>
                  <a:effectLst/>
                </c:spPr>
                <c:marker>
                  <c:symbol val="none"/>
                </c:marker>
                <c:cat>
                  <c:strRef>
                    <c:extLst xmlns:c15="http://schemas.microsoft.com/office/drawing/2012/chart">
                      <c:ext xmlns:c15="http://schemas.microsoft.com/office/drawing/2012/chart" uri="{02D57815-91ED-43cb-92C2-25804820EDAC}">
                        <c15:formulaRef>
                          <c15:sqref>'Data_figures+pilot'!$D$61:$O$61</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'Data_figures+pilot'!$D$72:$O$72</c15:sqref>
                        </c15:formulaRef>
                      </c:ext>
                    </c:extLst>
                    <c:numCache>
                      <c:formatCode>General</c:formatCode>
                      <c:ptCount val="11"/>
                      <c:pt idx="0">
                        <c:v>7.5</c:v>
                      </c:pt>
                      <c:pt idx="1">
                        <c:v>27.500000000000004</c:v>
                      </c:pt>
                      <c:pt idx="2">
                        <c:v>27.500000000000004</c:v>
                      </c:pt>
                      <c:pt idx="3">
                        <c:v>27.500000000000004</c:v>
                      </c:pt>
                      <c:pt idx="4">
                        <c:v>50</c:v>
                      </c:pt>
                      <c:pt idx="6">
                        <c:v>17.5</c:v>
                      </c:pt>
                      <c:pt idx="7">
                        <c:v>7.5</c:v>
                      </c:pt>
                      <c:pt idx="8">
                        <c:v>6.25</c:v>
                      </c:pt>
                      <c:pt idx="9">
                        <c:v>5</c:v>
                      </c:pt>
                      <c:pt idx="10">
                        <c:v>7.5</c:v>
                      </c:pt>
                    </c:numCache>
                  </c:numRef>
                </c:val>
                <c:smooth val="0"/>
              </c15:ser>
            </c15:filteredLineSeries>
          </c:ext>
        </c:extLst>
      </c:lineChart>
      <c:catAx>
        <c:axId val="760522784"/>
        <c:scaling>
          <c:orientation val="minMax"/>
        </c:scaling>
        <c:delete val="0"/>
        <c:axPos val="b"/>
        <c:numFmt formatCode="[$-409]mmm\-yy;@"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760524744"/>
        <c:crossesAt val="0"/>
        <c:auto val="0"/>
        <c:lblAlgn val="ctr"/>
        <c:lblOffset val="100"/>
        <c:noMultiLvlLbl val="1"/>
      </c:catAx>
      <c:valAx>
        <c:axId val="760524744"/>
        <c:scaling>
          <c:orientation val="minMax"/>
          <c:max val="101"/>
          <c:min val="0"/>
        </c:scaling>
        <c:delete val="0"/>
        <c:axPos val="l"/>
        <c:majorGridlines>
          <c:spPr>
            <a:ln w="9525" cap="flat" cmpd="sng" algn="ctr">
              <a:solidFill>
                <a:schemeClr val="bg1">
                  <a:lumMod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b="1" baseline="0"/>
                  <a:t>Percent of schools</a:t>
                </a:r>
              </a:p>
            </c:rich>
          </c:tx>
          <c:layout/>
          <c:overlay val="0"/>
          <c:spPr>
            <a:noFill/>
            <a:ln>
              <a:noFill/>
            </a:ln>
            <a:effectLst/>
          </c:spPr>
          <c:txPr>
            <a:bodyPr rot="-5400000" spcFirstLastPara="1" vertOverflow="ellipsis" vert="horz" wrap="square" anchor="ctr" anchorCtr="1"/>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760522784"/>
        <c:crosses val="autoZero"/>
        <c:crossBetween val="between"/>
        <c:majorUnit val="20"/>
      </c:valAx>
      <c:valAx>
        <c:axId val="760512984"/>
        <c:scaling>
          <c:orientation val="minMax"/>
          <c:max val="101"/>
          <c:min val="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760529056"/>
        <c:crosses val="max"/>
        <c:crossBetween val="between"/>
        <c:majorUnit val="20"/>
      </c:valAx>
      <c:catAx>
        <c:axId val="760529056"/>
        <c:scaling>
          <c:orientation val="minMax"/>
        </c:scaling>
        <c:delete val="1"/>
        <c:axPos val="b"/>
        <c:numFmt formatCode="General" sourceLinked="1"/>
        <c:majorTickMark val="out"/>
        <c:minorTickMark val="none"/>
        <c:tickLblPos val="nextTo"/>
        <c:crossAx val="760512984"/>
        <c:crosses val="autoZero"/>
        <c:auto val="1"/>
        <c:lblAlgn val="ctr"/>
        <c:lblOffset val="100"/>
        <c:noMultiLvlLbl val="0"/>
      </c:catAx>
      <c:spPr>
        <a:noFill/>
        <a:ln>
          <a:noFill/>
        </a:ln>
        <a:effectLst/>
      </c:spPr>
    </c:plotArea>
    <c:legend>
      <c:legendPos val="t"/>
      <c:legendEntry>
        <c:idx val="0"/>
        <c:delete val="1"/>
      </c:legendEntry>
      <c:layout>
        <c:manualLayout>
          <c:xMode val="edge"/>
          <c:yMode val="edge"/>
          <c:x val="0.32795419803293813"/>
          <c:y val="1.1652787310022865E-2"/>
          <c:w val="0.31625277609529578"/>
          <c:h val="4.4162962854217211E-2"/>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302760766015354E-2"/>
          <c:y val="5.4466945310745821E-2"/>
          <c:w val="0.8987734914988752"/>
          <c:h val="0.8522942020956189"/>
        </c:manualLayout>
      </c:layout>
      <c:barChart>
        <c:barDir val="col"/>
        <c:grouping val="clustered"/>
        <c:varyColors val="0"/>
        <c:ser>
          <c:idx val="6"/>
          <c:order val="6"/>
          <c:tx>
            <c:strRef>
              <c:f>Data_figures!$B$63</c:f>
              <c:strCache>
                <c:ptCount val="1"/>
                <c:pt idx="0">
                  <c:v>End of school year</c:v>
                </c:pt>
              </c:strCache>
            </c:strRef>
          </c:tx>
          <c:spPr>
            <a:solidFill>
              <a:schemeClr val="bg1">
                <a:lumMod val="95000"/>
              </a:schemeClr>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inBase"/>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Data_figures!$C$56:$N$56</c:f>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f>Data_figures!$C$63:$N$63</c:f>
              <c:numCache>
                <c:formatCode>General</c:formatCode>
                <c:ptCount val="11"/>
                <c:pt idx="2">
                  <c:v>100</c:v>
                </c:pt>
                <c:pt idx="8">
                  <c:v>100</c:v>
                </c:pt>
              </c:numCache>
            </c:numRef>
          </c:val>
        </c:ser>
        <c:dLbls>
          <c:showLegendKey val="0"/>
          <c:showVal val="0"/>
          <c:showCatName val="0"/>
          <c:showSerName val="0"/>
          <c:showPercent val="0"/>
          <c:showBubbleSize val="0"/>
        </c:dLbls>
        <c:gapWidth val="150"/>
        <c:axId val="816882088"/>
        <c:axId val="816890320"/>
      </c:barChart>
      <c:lineChart>
        <c:grouping val="standard"/>
        <c:varyColors val="0"/>
        <c:ser>
          <c:idx val="0"/>
          <c:order val="0"/>
          <c:tx>
            <c:strRef>
              <c:f>Data_figures!$B$57</c:f>
              <c:strCache>
                <c:ptCount val="1"/>
                <c:pt idx="0">
                  <c:v>Intervention</c:v>
                </c:pt>
              </c:strCache>
            </c:strRef>
          </c:tx>
          <c:spPr>
            <a:ln w="28575" cap="rnd">
              <a:solidFill>
                <a:schemeClr val="tx2">
                  <a:lumMod val="50000"/>
                </a:schemeClr>
              </a:solidFill>
              <a:round/>
            </a:ln>
            <a:effectLst/>
          </c:spPr>
          <c:marker>
            <c:symbol val="none"/>
          </c:marker>
          <c:dLbls>
            <c:dLbl>
              <c:idx val="1"/>
              <c:layout>
                <c:manualLayout>
                  <c:x val="0"/>
                  <c:y val="3.241018387037384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1.6117216117216119E-2"/>
                  <c:y val="4.1670236404766373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Data_figures!$C$56:$N$56</c:f>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f>Data_figures!$C$57:$N$57</c:f>
              <c:numCache>
                <c:formatCode>General</c:formatCode>
                <c:ptCount val="11"/>
                <c:pt idx="0">
                  <c:v>67</c:v>
                </c:pt>
                <c:pt idx="1">
                  <c:v>84</c:v>
                </c:pt>
                <c:pt idx="2" formatCode="0">
                  <c:v>81.25</c:v>
                </c:pt>
                <c:pt idx="3">
                  <c:v>73</c:v>
                </c:pt>
                <c:pt idx="4">
                  <c:v>84</c:v>
                </c:pt>
                <c:pt idx="6">
                  <c:v>51</c:v>
                </c:pt>
                <c:pt idx="7">
                  <c:v>37</c:v>
                </c:pt>
                <c:pt idx="8">
                  <c:v>31.5</c:v>
                </c:pt>
                <c:pt idx="9">
                  <c:v>26</c:v>
                </c:pt>
                <c:pt idx="10">
                  <c:v>35</c:v>
                </c:pt>
              </c:numCache>
            </c:numRef>
          </c:val>
          <c:smooth val="0"/>
        </c:ser>
        <c:dLbls>
          <c:showLegendKey val="0"/>
          <c:showVal val="0"/>
          <c:showCatName val="0"/>
          <c:showSerName val="0"/>
          <c:showPercent val="0"/>
          <c:showBubbleSize val="0"/>
        </c:dLbls>
        <c:marker val="1"/>
        <c:smooth val="0"/>
        <c:axId val="816882088"/>
        <c:axId val="816890320"/>
        <c:extLst>
          <c:ext xmlns:c15="http://schemas.microsoft.com/office/drawing/2012/chart" uri="{02D57815-91ED-43cb-92C2-25804820EDAC}">
            <c15:filteredLineSeries>
              <c15:ser>
                <c:idx val="3"/>
                <c:order val="2"/>
                <c:tx>
                  <c:strRef>
                    <c:extLst>
                      <c:ext uri="{02D57815-91ED-43cb-92C2-25804820EDAC}">
                        <c15:formulaRef>
                          <c15:sqref>Data_figures!$B$59</c15:sqref>
                        </c15:formulaRef>
                      </c:ext>
                    </c:extLst>
                    <c:strCache>
                      <c:ptCount val="1"/>
                      <c:pt idx="0">
                        <c:v>Intervention</c:v>
                      </c:pt>
                    </c:strCache>
                  </c:strRef>
                </c:tx>
                <c:spPr>
                  <a:ln w="28575" cap="rnd">
                    <a:solidFill>
                      <a:schemeClr val="tx2">
                        <a:lumMod val="60000"/>
                        <a:lumOff val="40000"/>
                      </a:schemeClr>
                    </a:solidFill>
                    <a:round/>
                  </a:ln>
                  <a:effectLst/>
                </c:spPr>
                <c:marker>
                  <c:symbol val="none"/>
                </c:marker>
                <c:cat>
                  <c:strRef>
                    <c:extLst>
                      <c:ext uri="{02D57815-91ED-43cb-92C2-25804820EDAC}">
                        <c15:formulaRef>
                          <c15:sqref>Data_figures!$C$56:$N$56</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c:ext uri="{02D57815-91ED-43cb-92C2-25804820EDAC}">
                        <c15:formulaRef>
                          <c15:sqref>Data_figures!$C$59:$N$59</c15:sqref>
                        </c15:formulaRef>
                      </c:ext>
                    </c:extLst>
                    <c:numCache>
                      <c:formatCode>General</c:formatCode>
                      <c:ptCount val="11"/>
                      <c:pt idx="0">
                        <c:v>14</c:v>
                      </c:pt>
                      <c:pt idx="1">
                        <c:v>66</c:v>
                      </c:pt>
                      <c:pt idx="2" formatCode="0">
                        <c:v>59</c:v>
                      </c:pt>
                      <c:pt idx="3">
                        <c:v>38</c:v>
                      </c:pt>
                      <c:pt idx="4">
                        <c:v>28</c:v>
                      </c:pt>
                      <c:pt idx="6">
                        <c:v>30</c:v>
                      </c:pt>
                      <c:pt idx="7">
                        <c:v>19</c:v>
                      </c:pt>
                      <c:pt idx="8">
                        <c:v>16</c:v>
                      </c:pt>
                      <c:pt idx="9">
                        <c:v>13</c:v>
                      </c:pt>
                      <c:pt idx="10">
                        <c:v>9</c:v>
                      </c:pt>
                    </c:numCache>
                  </c:numRef>
                </c:val>
                <c:smooth val="0"/>
              </c15:ser>
            </c15:filteredLineSeries>
            <c15:filteredLineSeries>
              <c15:ser>
                <c:idx val="4"/>
                <c:order val="4"/>
                <c:tx>
                  <c:strRef>
                    <c:extLst xmlns:c15="http://schemas.microsoft.com/office/drawing/2012/chart">
                      <c:ext xmlns:c15="http://schemas.microsoft.com/office/drawing/2012/chart" uri="{02D57815-91ED-43cb-92C2-25804820EDAC}">
                        <c15:formulaRef>
                          <c15:sqref>Data_figures!$B$61</c15:sqref>
                        </c15:formulaRef>
                      </c:ext>
                    </c:extLst>
                    <c:strCache>
                      <c:ptCount val="1"/>
                      <c:pt idx="0">
                        <c:v>Intervention</c:v>
                      </c:pt>
                    </c:strCache>
                  </c:strRef>
                </c:tx>
                <c:spPr>
                  <a:ln w="28575" cap="rnd">
                    <a:solidFill>
                      <a:schemeClr val="accent5"/>
                    </a:solidFill>
                    <a:round/>
                  </a:ln>
                  <a:effectLst/>
                </c:spPr>
                <c:marker>
                  <c:symbol val="none"/>
                </c:marker>
                <c:cat>
                  <c:strRef>
                    <c:extLst xmlns:c15="http://schemas.microsoft.com/office/drawing/2012/chart">
                      <c:ext xmlns:c15="http://schemas.microsoft.com/office/drawing/2012/chart" uri="{02D57815-91ED-43cb-92C2-25804820EDAC}">
                        <c15:formulaRef>
                          <c15:sqref>Data_figures!$C$56:$N$56</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Data_figures!$C$61:$N$61</c15:sqref>
                        </c15:formulaRef>
                      </c:ext>
                    </c:extLst>
                    <c:numCache>
                      <c:formatCode>General</c:formatCode>
                      <c:ptCount val="11"/>
                      <c:pt idx="0">
                        <c:v>4</c:v>
                      </c:pt>
                      <c:pt idx="1">
                        <c:v>61</c:v>
                      </c:pt>
                      <c:pt idx="2" formatCode="0">
                        <c:v>54.5</c:v>
                      </c:pt>
                      <c:pt idx="3">
                        <c:v>35</c:v>
                      </c:pt>
                      <c:pt idx="4">
                        <c:v>32</c:v>
                      </c:pt>
                      <c:pt idx="6">
                        <c:v>29</c:v>
                      </c:pt>
                      <c:pt idx="7">
                        <c:v>19</c:v>
                      </c:pt>
                      <c:pt idx="8">
                        <c:v>29.5</c:v>
                      </c:pt>
                      <c:pt idx="9">
                        <c:v>40</c:v>
                      </c:pt>
                      <c:pt idx="10">
                        <c:v>61</c:v>
                      </c:pt>
                    </c:numCache>
                  </c:numRef>
                </c:val>
                <c:smooth val="0"/>
              </c15:ser>
            </c15:filteredLineSeries>
          </c:ext>
        </c:extLst>
      </c:lineChart>
      <c:lineChart>
        <c:grouping val="standard"/>
        <c:varyColors val="0"/>
        <c:ser>
          <c:idx val="2"/>
          <c:order val="1"/>
          <c:tx>
            <c:strRef>
              <c:f>Data_figures!$B$58</c:f>
              <c:strCache>
                <c:ptCount val="1"/>
                <c:pt idx="0">
                  <c:v>Control</c:v>
                </c:pt>
              </c:strCache>
            </c:strRef>
          </c:tx>
          <c:spPr>
            <a:ln w="28575" cap="rnd">
              <a:solidFill>
                <a:schemeClr val="tx2">
                  <a:lumMod val="50000"/>
                </a:schemeClr>
              </a:solidFill>
              <a:prstDash val="sysDash"/>
              <a:round/>
            </a:ln>
            <a:effectLst/>
          </c:spPr>
          <c:marker>
            <c:symbol val="none"/>
          </c:marker>
          <c:dLbls>
            <c:dLbl>
              <c:idx val="3"/>
              <c:layout>
                <c:manualLayout>
                  <c:x val="-1.6117216117216119E-2"/>
                  <c:y val="-2.54651444695794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5.8608058608058608E-3"/>
                  <c:y val="-2.54651444695794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2.930402930403038E-3"/>
                  <c:y val="-1.15750656679906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4.3956043956045032E-3"/>
                  <c:y val="-2.5465144469579537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Data_figures!$C$56:$N$56</c:f>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f>Data_figures!$C$58:$N$58</c:f>
              <c:numCache>
                <c:formatCode>General</c:formatCode>
                <c:ptCount val="11"/>
                <c:pt idx="0">
                  <c:v>84</c:v>
                </c:pt>
                <c:pt idx="1">
                  <c:v>92</c:v>
                </c:pt>
                <c:pt idx="2">
                  <c:v>85</c:v>
                </c:pt>
                <c:pt idx="3">
                  <c:v>78</c:v>
                </c:pt>
                <c:pt idx="4">
                  <c:v>87</c:v>
                </c:pt>
                <c:pt idx="6">
                  <c:v>49</c:v>
                </c:pt>
                <c:pt idx="7">
                  <c:v>55</c:v>
                </c:pt>
                <c:pt idx="8">
                  <c:v>55</c:v>
                </c:pt>
                <c:pt idx="9">
                  <c:v>55</c:v>
                </c:pt>
                <c:pt idx="10">
                  <c:v>39</c:v>
                </c:pt>
              </c:numCache>
            </c:numRef>
          </c:val>
          <c:smooth val="0"/>
        </c:ser>
        <c:dLbls>
          <c:showLegendKey val="0"/>
          <c:showVal val="0"/>
          <c:showCatName val="0"/>
          <c:showSerName val="0"/>
          <c:showPercent val="0"/>
          <c:showBubbleSize val="0"/>
        </c:dLbls>
        <c:marker val="1"/>
        <c:smooth val="0"/>
        <c:axId val="816890712"/>
        <c:axId val="816891496"/>
        <c:extLst>
          <c:ext xmlns:c15="http://schemas.microsoft.com/office/drawing/2012/chart" uri="{02D57815-91ED-43cb-92C2-25804820EDAC}">
            <c15:filteredLineSeries>
              <c15:ser>
                <c:idx val="1"/>
                <c:order val="3"/>
                <c:tx>
                  <c:strRef>
                    <c:extLst>
                      <c:ext uri="{02D57815-91ED-43cb-92C2-25804820EDAC}">
                        <c15:formulaRef>
                          <c15:sqref>Data_figures!$B$60</c15:sqref>
                        </c15:formulaRef>
                      </c:ext>
                    </c:extLst>
                    <c:strCache>
                      <c:ptCount val="1"/>
                      <c:pt idx="0">
                        <c:v>Control</c:v>
                      </c:pt>
                    </c:strCache>
                  </c:strRef>
                </c:tx>
                <c:spPr>
                  <a:ln w="28575" cap="rnd">
                    <a:solidFill>
                      <a:schemeClr val="tx2">
                        <a:lumMod val="60000"/>
                        <a:lumOff val="40000"/>
                      </a:schemeClr>
                    </a:solidFill>
                    <a:prstDash val="sysDash"/>
                    <a:round/>
                  </a:ln>
                  <a:effectLst/>
                </c:spPr>
                <c:marker>
                  <c:symbol val="none"/>
                </c:marker>
                <c:cat>
                  <c:strRef>
                    <c:extLst>
                      <c:ext uri="{02D57815-91ED-43cb-92C2-25804820EDAC}">
                        <c15:formulaRef>
                          <c15:sqref>Data_figures!$C$56:$N$56</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c:ext uri="{02D57815-91ED-43cb-92C2-25804820EDAC}">
                        <c15:formulaRef>
                          <c15:sqref>Data_figures!$C$60:$N$60</c15:sqref>
                        </c15:formulaRef>
                      </c:ext>
                    </c:extLst>
                    <c:numCache>
                      <c:formatCode>General</c:formatCode>
                      <c:ptCount val="11"/>
                      <c:pt idx="0">
                        <c:v>11</c:v>
                      </c:pt>
                      <c:pt idx="1">
                        <c:v>47</c:v>
                      </c:pt>
                      <c:pt idx="2">
                        <c:v>44.5</c:v>
                      </c:pt>
                      <c:pt idx="3">
                        <c:v>42</c:v>
                      </c:pt>
                      <c:pt idx="4">
                        <c:v>40</c:v>
                      </c:pt>
                      <c:pt idx="6">
                        <c:v>12</c:v>
                      </c:pt>
                      <c:pt idx="7">
                        <c:v>27</c:v>
                      </c:pt>
                      <c:pt idx="8">
                        <c:v>13.5</c:v>
                      </c:pt>
                      <c:pt idx="9">
                        <c:v>0</c:v>
                      </c:pt>
                      <c:pt idx="10">
                        <c:v>11</c:v>
                      </c:pt>
                    </c:numCache>
                  </c:numRef>
                </c:val>
                <c:smooth val="0"/>
              </c15:ser>
            </c15:filteredLineSeries>
            <c15:filteredLineSeries>
              <c15:ser>
                <c:idx val="5"/>
                <c:order val="5"/>
                <c:tx>
                  <c:strRef>
                    <c:extLst xmlns:c15="http://schemas.microsoft.com/office/drawing/2012/chart">
                      <c:ext xmlns:c15="http://schemas.microsoft.com/office/drawing/2012/chart" uri="{02D57815-91ED-43cb-92C2-25804820EDAC}">
                        <c15:formulaRef>
                          <c15:sqref>Data_figures!$B$62</c15:sqref>
                        </c15:formulaRef>
                      </c:ext>
                    </c:extLst>
                    <c:strCache>
                      <c:ptCount val="1"/>
                      <c:pt idx="0">
                        <c:v>Control</c:v>
                      </c:pt>
                    </c:strCache>
                  </c:strRef>
                </c:tx>
                <c:spPr>
                  <a:ln w="28575" cap="rnd">
                    <a:solidFill>
                      <a:schemeClr val="accent5"/>
                    </a:solidFill>
                    <a:prstDash val="sysDash"/>
                    <a:round/>
                  </a:ln>
                  <a:effectLst/>
                </c:spPr>
                <c:marker>
                  <c:symbol val="none"/>
                </c:marker>
                <c:cat>
                  <c:strRef>
                    <c:extLst xmlns:c15="http://schemas.microsoft.com/office/drawing/2012/chart">
                      <c:ext xmlns:c15="http://schemas.microsoft.com/office/drawing/2012/chart" uri="{02D57815-91ED-43cb-92C2-25804820EDAC}">
                        <c15:formulaRef>
                          <c15:sqref>Data_figures!$C$56:$N$56</c15:sqref>
                        </c15:formulaRef>
                      </c:ext>
                    </c:extLst>
                    <c:strCache>
                      <c:ptCount val="11"/>
                      <c:pt idx="0">
                        <c:v>May-17</c:v>
                      </c:pt>
                      <c:pt idx="1">
                        <c:v>Nov-17</c:v>
                      </c:pt>
                      <c:pt idx="2">
                        <c:v>Dec-17</c:v>
                      </c:pt>
                      <c:pt idx="3">
                        <c:v>Mar-18</c:v>
                      </c:pt>
                      <c:pt idx="4">
                        <c:v>Nov-18</c:v>
                      </c:pt>
                      <c:pt idx="5">
                        <c:v> </c:v>
                      </c:pt>
                      <c:pt idx="6">
                        <c:v>May-17</c:v>
                      </c:pt>
                      <c:pt idx="7">
                        <c:v>Nov-17</c:v>
                      </c:pt>
                      <c:pt idx="8">
                        <c:v>Dec-17</c:v>
                      </c:pt>
                      <c:pt idx="9">
                        <c:v>Mar-18</c:v>
                      </c:pt>
                      <c:pt idx="10">
                        <c:v>Nov-18</c:v>
                      </c:pt>
                    </c:strCache>
                  </c:strRef>
                </c:cat>
                <c:val>
                  <c:numRef>
                    <c:extLst xmlns:c15="http://schemas.microsoft.com/office/drawing/2012/chart">
                      <c:ext xmlns:c15="http://schemas.microsoft.com/office/drawing/2012/chart" uri="{02D57815-91ED-43cb-92C2-25804820EDAC}">
                        <c15:formulaRef>
                          <c15:sqref>Data_figures!$C$62:$N$62</c15:sqref>
                        </c15:formulaRef>
                      </c:ext>
                    </c:extLst>
                    <c:numCache>
                      <c:formatCode>General</c:formatCode>
                      <c:ptCount val="11"/>
                      <c:pt idx="0">
                        <c:v>16</c:v>
                      </c:pt>
                      <c:pt idx="1">
                        <c:v>51</c:v>
                      </c:pt>
                      <c:pt idx="2">
                        <c:v>43</c:v>
                      </c:pt>
                      <c:pt idx="3">
                        <c:v>35</c:v>
                      </c:pt>
                      <c:pt idx="4">
                        <c:v>27</c:v>
                      </c:pt>
                      <c:pt idx="6">
                        <c:v>37</c:v>
                      </c:pt>
                      <c:pt idx="7">
                        <c:v>5</c:v>
                      </c:pt>
                      <c:pt idx="8">
                        <c:v>11</c:v>
                      </c:pt>
                      <c:pt idx="9">
                        <c:v>17</c:v>
                      </c:pt>
                      <c:pt idx="10">
                        <c:v>50</c:v>
                      </c:pt>
                    </c:numCache>
                  </c:numRef>
                </c:val>
                <c:smooth val="0"/>
              </c15:ser>
            </c15:filteredLineSeries>
          </c:ext>
        </c:extLst>
      </c:lineChart>
      <c:catAx>
        <c:axId val="816882088"/>
        <c:scaling>
          <c:orientation val="minMax"/>
        </c:scaling>
        <c:delete val="0"/>
        <c:axPos val="b"/>
        <c:numFmt formatCode="[$-409]mmm\-yy;@"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816890320"/>
        <c:crossesAt val="0"/>
        <c:auto val="0"/>
        <c:lblAlgn val="ctr"/>
        <c:lblOffset val="100"/>
        <c:noMultiLvlLbl val="1"/>
      </c:catAx>
      <c:valAx>
        <c:axId val="816890320"/>
        <c:scaling>
          <c:orientation val="minMax"/>
          <c:max val="101"/>
          <c:min val="0"/>
        </c:scaling>
        <c:delete val="0"/>
        <c:axPos val="l"/>
        <c:majorGridlines>
          <c:spPr>
            <a:ln w="9525" cap="flat" cmpd="sng" algn="ctr">
              <a:solidFill>
                <a:schemeClr val="bg1">
                  <a:lumMod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b="1" baseline="0"/>
                  <a:t>Percent of schools</a:t>
                </a:r>
              </a:p>
            </c:rich>
          </c:tx>
          <c:layout/>
          <c:overlay val="0"/>
          <c:spPr>
            <a:noFill/>
            <a:ln>
              <a:noFill/>
            </a:ln>
            <a:effectLst/>
          </c:spPr>
          <c:txPr>
            <a:bodyPr rot="-5400000" spcFirstLastPara="1" vertOverflow="ellipsis" vert="horz" wrap="square" anchor="ctr" anchorCtr="1"/>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816882088"/>
        <c:crosses val="autoZero"/>
        <c:crossBetween val="between"/>
        <c:majorUnit val="20"/>
      </c:valAx>
      <c:valAx>
        <c:axId val="816891496"/>
        <c:scaling>
          <c:orientation val="minMax"/>
          <c:max val="101"/>
          <c:min val="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816890712"/>
        <c:crosses val="max"/>
        <c:crossBetween val="between"/>
        <c:majorUnit val="20"/>
      </c:valAx>
      <c:catAx>
        <c:axId val="816890712"/>
        <c:scaling>
          <c:orientation val="minMax"/>
        </c:scaling>
        <c:delete val="1"/>
        <c:axPos val="b"/>
        <c:numFmt formatCode="General" sourceLinked="1"/>
        <c:majorTickMark val="out"/>
        <c:minorTickMark val="none"/>
        <c:tickLblPos val="nextTo"/>
        <c:crossAx val="816891496"/>
        <c:crosses val="autoZero"/>
        <c:auto val="1"/>
        <c:lblAlgn val="ctr"/>
        <c:lblOffset val="100"/>
        <c:noMultiLvlLbl val="0"/>
      </c:catAx>
      <c:spPr>
        <a:noFill/>
        <a:ln>
          <a:noFill/>
        </a:ln>
        <a:effectLst/>
      </c:spPr>
    </c:plotArea>
    <c:legend>
      <c:legendPos val="t"/>
      <c:legendEntry>
        <c:idx val="0"/>
        <c:delete val="1"/>
      </c:legendEntry>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0.17821</cdr:x>
      <cdr:y>0.94005</cdr:y>
    </cdr:from>
    <cdr:to>
      <cdr:x>0.90189</cdr:x>
      <cdr:y>1</cdr:y>
    </cdr:to>
    <cdr:sp macro="" textlink="">
      <cdr:nvSpPr>
        <cdr:cNvPr id="2" name="TextBox 1"/>
        <cdr:cNvSpPr txBox="1"/>
      </cdr:nvSpPr>
      <cdr:spPr>
        <a:xfrm xmlns:a="http://schemas.openxmlformats.org/drawingml/2006/main">
          <a:off x="1544163" y="5911550"/>
          <a:ext cx="6270434" cy="37699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t>MWANZA                                                                    </a:t>
          </a:r>
          <a:r>
            <a:rPr lang="en-US" sz="1600" b="1" baseline="0" dirty="0"/>
            <a:t>  </a:t>
          </a:r>
          <a:r>
            <a:rPr lang="en-US" sz="1600" b="1" dirty="0"/>
            <a:t>   KILIMANJARO</a:t>
          </a:r>
        </a:p>
      </cdr:txBody>
    </cdr:sp>
  </cdr:relSizeAnchor>
  <cdr:relSizeAnchor xmlns:cdr="http://schemas.openxmlformats.org/drawingml/2006/chartDrawing">
    <cdr:from>
      <cdr:x>0.48463</cdr:x>
      <cdr:y>0.06189</cdr:y>
    </cdr:from>
    <cdr:to>
      <cdr:x>0.48463</cdr:x>
      <cdr:y>0.90228</cdr:y>
    </cdr:to>
    <cdr:cxnSp macro="">
      <cdr:nvCxnSpPr>
        <cdr:cNvPr id="4" name="Straight Connector 3"/>
        <cdr:cNvCxnSpPr/>
      </cdr:nvCxnSpPr>
      <cdr:spPr>
        <a:xfrm xmlns:a="http://schemas.openxmlformats.org/drawingml/2006/main" flipV="1">
          <a:off x="4199193" y="389194"/>
          <a:ext cx="0" cy="5284838"/>
        </a:xfrm>
        <a:prstGeom xmlns:a="http://schemas.openxmlformats.org/drawingml/2006/main" prst="line">
          <a:avLst/>
        </a:prstGeom>
        <a:ln xmlns:a="http://schemas.openxmlformats.org/drawingml/2006/main" w="19050">
          <a:solidFill>
            <a:schemeClr val="tx1"/>
          </a:solidFill>
          <a:prstDash val="sys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0.17821</cdr:x>
      <cdr:y>0.94005</cdr:y>
    </cdr:from>
    <cdr:to>
      <cdr:x>0.90189</cdr:x>
      <cdr:y>1</cdr:y>
    </cdr:to>
    <cdr:sp macro="" textlink="">
      <cdr:nvSpPr>
        <cdr:cNvPr id="2" name="TextBox 1"/>
        <cdr:cNvSpPr txBox="1"/>
      </cdr:nvSpPr>
      <cdr:spPr>
        <a:xfrm xmlns:a="http://schemas.openxmlformats.org/drawingml/2006/main">
          <a:off x="1544163" y="5911550"/>
          <a:ext cx="6270434" cy="37699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t>MWANZA                                                                    </a:t>
          </a:r>
          <a:r>
            <a:rPr lang="en-US" sz="1600" b="1" baseline="0" dirty="0"/>
            <a:t>  </a:t>
          </a:r>
          <a:r>
            <a:rPr lang="en-US" sz="1600" b="1" dirty="0"/>
            <a:t>   KILIMANJARO</a:t>
          </a:r>
        </a:p>
      </cdr:txBody>
    </cdr:sp>
  </cdr:relSizeAnchor>
  <cdr:relSizeAnchor xmlns:cdr="http://schemas.openxmlformats.org/drawingml/2006/chartDrawing">
    <cdr:from>
      <cdr:x>0.48463</cdr:x>
      <cdr:y>0.06189</cdr:y>
    </cdr:from>
    <cdr:to>
      <cdr:x>0.48463</cdr:x>
      <cdr:y>0.90228</cdr:y>
    </cdr:to>
    <cdr:cxnSp macro="">
      <cdr:nvCxnSpPr>
        <cdr:cNvPr id="4" name="Straight Connector 3"/>
        <cdr:cNvCxnSpPr/>
      </cdr:nvCxnSpPr>
      <cdr:spPr>
        <a:xfrm xmlns:a="http://schemas.openxmlformats.org/drawingml/2006/main" flipV="1">
          <a:off x="4199193" y="389194"/>
          <a:ext cx="0" cy="5284838"/>
        </a:xfrm>
        <a:prstGeom xmlns:a="http://schemas.openxmlformats.org/drawingml/2006/main" prst="line">
          <a:avLst/>
        </a:prstGeom>
        <a:ln xmlns:a="http://schemas.openxmlformats.org/drawingml/2006/main" w="19050">
          <a:solidFill>
            <a:schemeClr val="tx1"/>
          </a:solidFill>
          <a:prstDash val="sys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0.4983</cdr:x>
      <cdr:y>0.05556</cdr:y>
    </cdr:from>
    <cdr:to>
      <cdr:x>0.96019</cdr:x>
      <cdr:y>0.28972</cdr:y>
    </cdr:to>
    <cdr:sp macro="" textlink="">
      <cdr:nvSpPr>
        <cdr:cNvPr id="5" name="Rounded Rectangle 4"/>
        <cdr:cNvSpPr/>
      </cdr:nvSpPr>
      <cdr:spPr>
        <a:xfrm xmlns:a="http://schemas.openxmlformats.org/drawingml/2006/main">
          <a:off x="4207606" y="315698"/>
          <a:ext cx="3900159" cy="1330575"/>
        </a:xfrm>
        <a:prstGeom xmlns:a="http://schemas.openxmlformats.org/drawingml/2006/main" prst="roundRect">
          <a:avLst/>
        </a:prstGeom>
      </cdr:spPr>
      <cdr:style>
        <a:lnRef xmlns:a="http://schemas.openxmlformats.org/drawingml/2006/main" idx="1">
          <a:schemeClr val="accent2"/>
        </a:lnRef>
        <a:fillRef xmlns:a="http://schemas.openxmlformats.org/drawingml/2006/main" idx="2">
          <a:schemeClr val="accent2"/>
        </a:fillRef>
        <a:effectRef xmlns:a="http://schemas.openxmlformats.org/drawingml/2006/main" idx="1">
          <a:schemeClr val="accent2"/>
        </a:effectRef>
        <a:fontRef xmlns:a="http://schemas.openxmlformats.org/drawingml/2006/main" idx="minor">
          <a:schemeClr val="dk1"/>
        </a:fontRef>
      </cdr:style>
      <cdr:txBody>
        <a:bodyPr xmlns:a="http://schemas.openxmlformats.org/drawingml/2006/main" anchor="ctr"/>
        <a:lstStyle xmlns:a="http://schemas.openxmlformats.org/drawingml/2006/main">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xmlns:a="http://schemas.openxmlformats.org/drawingml/2006/main">
          <a:r>
            <a:rPr lang="en-US" sz="1400" dirty="0" smtClean="0"/>
            <a:t>Overall, teachers are struggling with lesson plan development and implementation. Still, </a:t>
          </a:r>
          <a:r>
            <a:rPr lang="en-US" sz="1400" dirty="0" err="1" smtClean="0"/>
            <a:t>FkW</a:t>
          </a:r>
          <a:r>
            <a:rPr lang="en-US" sz="1400" dirty="0" smtClean="0"/>
            <a:t> trained teachers have stronger lesson plans than control teachers. The </a:t>
          </a:r>
          <a:r>
            <a:rPr lang="en-US" sz="1400" dirty="0" err="1" smtClean="0"/>
            <a:t>FkW</a:t>
          </a:r>
          <a:r>
            <a:rPr lang="en-US" sz="1400" dirty="0" smtClean="0"/>
            <a:t> pilot schools have somewhat sustained gains in lesson planning over time. </a:t>
          </a:r>
          <a:endParaRPr lang="en-US" sz="1400" dirty="0"/>
        </a:p>
      </cdr:txBody>
    </cdr:sp>
  </cdr:relSizeAnchor>
  <cdr:relSizeAnchor xmlns:cdr="http://schemas.openxmlformats.org/drawingml/2006/chartDrawing">
    <cdr:from>
      <cdr:x>0.70389</cdr:x>
      <cdr:y>0.59265</cdr:y>
    </cdr:from>
    <cdr:to>
      <cdr:x>0.94549</cdr:x>
      <cdr:y>0.69596</cdr:y>
    </cdr:to>
    <cdr:sp macro="" textlink="">
      <cdr:nvSpPr>
        <cdr:cNvPr id="6" name="Rounded Rectangle 5"/>
        <cdr:cNvSpPr/>
      </cdr:nvSpPr>
      <cdr:spPr>
        <a:xfrm xmlns:a="http://schemas.openxmlformats.org/drawingml/2006/main">
          <a:off x="5943600" y="3367616"/>
          <a:ext cx="2040064" cy="587023"/>
        </a:xfrm>
        <a:prstGeom xmlns:a="http://schemas.openxmlformats.org/drawingml/2006/main" prst="roundRect">
          <a:avLst/>
        </a:prstGeom>
        <a:solidFill xmlns:a="http://schemas.openxmlformats.org/drawingml/2006/main">
          <a:schemeClr val="accent4">
            <a:lumMod val="40000"/>
            <a:lumOff val="60000"/>
          </a:schemeClr>
        </a:solidFill>
      </cdr:spPr>
      <cdr:style>
        <a:lnRef xmlns:a="http://schemas.openxmlformats.org/drawingml/2006/main" idx="1">
          <a:schemeClr val="accent5"/>
        </a:lnRef>
        <a:fillRef xmlns:a="http://schemas.openxmlformats.org/drawingml/2006/main" idx="2">
          <a:schemeClr val="accent5"/>
        </a:fillRef>
        <a:effectRef xmlns:a="http://schemas.openxmlformats.org/drawingml/2006/main" idx="1">
          <a:schemeClr val="accent5"/>
        </a:effectRef>
        <a:fontRef xmlns:a="http://schemas.openxmlformats.org/drawingml/2006/main" idx="minor">
          <a:schemeClr val="dk1"/>
        </a:fontRef>
      </cdr:style>
      <cdr:txBody>
        <a:bodyPr xmlns:a="http://schemas.openxmlformats.org/drawingml/2006/main" anchor="ctr"/>
        <a:lstStyle xmlns:a="http://schemas.openxmlformats.org/drawingml/2006/main">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xmlns:a="http://schemas.openxmlformats.org/drawingml/2006/main">
          <a:r>
            <a:rPr lang="en-US" sz="1400" dirty="0" smtClean="0"/>
            <a:t>Additional training is needed to bolster skills. </a:t>
          </a:r>
          <a:endParaRPr lang="en-US" sz="1400" dirty="0"/>
        </a:p>
      </cdr:txBody>
    </cdr:sp>
  </cdr:relSizeAnchor>
  <cdr:relSizeAnchor xmlns:cdr="http://schemas.openxmlformats.org/drawingml/2006/chartDrawing">
    <cdr:from>
      <cdr:x>0.85095</cdr:x>
      <cdr:y>0.46352</cdr:y>
    </cdr:from>
    <cdr:to>
      <cdr:x>0.86031</cdr:x>
      <cdr:y>0.58272</cdr:y>
    </cdr:to>
    <cdr:cxnSp macro="">
      <cdr:nvCxnSpPr>
        <cdr:cNvPr id="7" name="Straight Arrow Connector 6"/>
        <cdr:cNvCxnSpPr/>
      </cdr:nvCxnSpPr>
      <cdr:spPr>
        <a:xfrm xmlns:a="http://schemas.openxmlformats.org/drawingml/2006/main" flipH="1" flipV="1">
          <a:off x="7185378" y="2633839"/>
          <a:ext cx="79022" cy="677333"/>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3"/>
        </a:lnRef>
        <a:fillRef xmlns:a="http://schemas.openxmlformats.org/drawingml/2006/main" idx="0">
          <a:schemeClr val="accent3"/>
        </a:fillRef>
        <a:effectRef xmlns:a="http://schemas.openxmlformats.org/drawingml/2006/main" idx="0">
          <a:schemeClr val="accent3"/>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0.17821</cdr:x>
      <cdr:y>0.94005</cdr:y>
    </cdr:from>
    <cdr:to>
      <cdr:x>0.90189</cdr:x>
      <cdr:y>1</cdr:y>
    </cdr:to>
    <cdr:sp macro="" textlink="">
      <cdr:nvSpPr>
        <cdr:cNvPr id="2" name="TextBox 1"/>
        <cdr:cNvSpPr txBox="1"/>
      </cdr:nvSpPr>
      <cdr:spPr>
        <a:xfrm xmlns:a="http://schemas.openxmlformats.org/drawingml/2006/main">
          <a:off x="1544163" y="5911550"/>
          <a:ext cx="6270434" cy="37699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t>MWANZA                                                                    </a:t>
          </a:r>
          <a:r>
            <a:rPr lang="en-US" sz="1600" b="1" baseline="0" dirty="0"/>
            <a:t>  </a:t>
          </a:r>
          <a:r>
            <a:rPr lang="en-US" sz="1600" b="1" dirty="0"/>
            <a:t>   KILIMANJARO</a:t>
          </a:r>
        </a:p>
      </cdr:txBody>
    </cdr:sp>
  </cdr:relSizeAnchor>
  <cdr:relSizeAnchor xmlns:cdr="http://schemas.openxmlformats.org/drawingml/2006/chartDrawing">
    <cdr:from>
      <cdr:x>0.48463</cdr:x>
      <cdr:y>0.06189</cdr:y>
    </cdr:from>
    <cdr:to>
      <cdr:x>0.48463</cdr:x>
      <cdr:y>0.90228</cdr:y>
    </cdr:to>
    <cdr:cxnSp macro="">
      <cdr:nvCxnSpPr>
        <cdr:cNvPr id="4" name="Straight Connector 3"/>
        <cdr:cNvCxnSpPr/>
      </cdr:nvCxnSpPr>
      <cdr:spPr>
        <a:xfrm xmlns:a="http://schemas.openxmlformats.org/drawingml/2006/main" flipV="1">
          <a:off x="4199193" y="389194"/>
          <a:ext cx="0" cy="5284838"/>
        </a:xfrm>
        <a:prstGeom xmlns:a="http://schemas.openxmlformats.org/drawingml/2006/main" prst="line">
          <a:avLst/>
        </a:prstGeom>
        <a:ln xmlns:a="http://schemas.openxmlformats.org/drawingml/2006/main" w="19050">
          <a:solidFill>
            <a:schemeClr val="tx1"/>
          </a:solidFill>
          <a:prstDash val="sys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0.17821</cdr:x>
      <cdr:y>0.94005</cdr:y>
    </cdr:from>
    <cdr:to>
      <cdr:x>0.90189</cdr:x>
      <cdr:y>1</cdr:y>
    </cdr:to>
    <cdr:sp macro="" textlink="">
      <cdr:nvSpPr>
        <cdr:cNvPr id="2" name="TextBox 1"/>
        <cdr:cNvSpPr txBox="1"/>
      </cdr:nvSpPr>
      <cdr:spPr>
        <a:xfrm xmlns:a="http://schemas.openxmlformats.org/drawingml/2006/main">
          <a:off x="1544163" y="5911550"/>
          <a:ext cx="6270434" cy="37699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t>MWANZA                                                                    </a:t>
          </a:r>
          <a:r>
            <a:rPr lang="en-US" sz="1600" b="1" baseline="0" dirty="0"/>
            <a:t>  </a:t>
          </a:r>
          <a:r>
            <a:rPr lang="en-US" sz="1600" b="1" dirty="0"/>
            <a:t>   KILIMANJARO</a:t>
          </a:r>
        </a:p>
      </cdr:txBody>
    </cdr:sp>
  </cdr:relSizeAnchor>
  <cdr:relSizeAnchor xmlns:cdr="http://schemas.openxmlformats.org/drawingml/2006/chartDrawing">
    <cdr:from>
      <cdr:x>0.48463</cdr:x>
      <cdr:y>0.06189</cdr:y>
    </cdr:from>
    <cdr:to>
      <cdr:x>0.48463</cdr:x>
      <cdr:y>0.90228</cdr:y>
    </cdr:to>
    <cdr:cxnSp macro="">
      <cdr:nvCxnSpPr>
        <cdr:cNvPr id="4" name="Straight Connector 3"/>
        <cdr:cNvCxnSpPr/>
      </cdr:nvCxnSpPr>
      <cdr:spPr>
        <a:xfrm xmlns:a="http://schemas.openxmlformats.org/drawingml/2006/main" flipV="1">
          <a:off x="4199193" y="389194"/>
          <a:ext cx="0" cy="5284838"/>
        </a:xfrm>
        <a:prstGeom xmlns:a="http://schemas.openxmlformats.org/drawingml/2006/main" prst="line">
          <a:avLst/>
        </a:prstGeom>
        <a:ln xmlns:a="http://schemas.openxmlformats.org/drawingml/2006/main" w="19050">
          <a:solidFill>
            <a:schemeClr val="tx1"/>
          </a:solidFill>
          <a:prstDash val="sys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0.17821</cdr:x>
      <cdr:y>0.94005</cdr:y>
    </cdr:from>
    <cdr:to>
      <cdr:x>0.90189</cdr:x>
      <cdr:y>1</cdr:y>
    </cdr:to>
    <cdr:sp macro="" textlink="">
      <cdr:nvSpPr>
        <cdr:cNvPr id="2" name="TextBox 1"/>
        <cdr:cNvSpPr txBox="1"/>
      </cdr:nvSpPr>
      <cdr:spPr>
        <a:xfrm xmlns:a="http://schemas.openxmlformats.org/drawingml/2006/main">
          <a:off x="1544163" y="5911550"/>
          <a:ext cx="6270434" cy="37699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a:t>MWANZA                                                                    </a:t>
          </a:r>
          <a:r>
            <a:rPr lang="en-US" sz="1600" b="1" baseline="0"/>
            <a:t>  </a:t>
          </a:r>
          <a:r>
            <a:rPr lang="en-US" sz="1600" b="1"/>
            <a:t>   KILIMANJARO</a:t>
          </a:r>
        </a:p>
      </cdr:txBody>
    </cdr:sp>
  </cdr:relSizeAnchor>
  <cdr:relSizeAnchor xmlns:cdr="http://schemas.openxmlformats.org/drawingml/2006/chartDrawing">
    <cdr:from>
      <cdr:x>0.48463</cdr:x>
      <cdr:y>0.06189</cdr:y>
    </cdr:from>
    <cdr:to>
      <cdr:x>0.48463</cdr:x>
      <cdr:y>0.90228</cdr:y>
    </cdr:to>
    <cdr:cxnSp macro="">
      <cdr:nvCxnSpPr>
        <cdr:cNvPr id="4" name="Straight Connector 3"/>
        <cdr:cNvCxnSpPr/>
      </cdr:nvCxnSpPr>
      <cdr:spPr>
        <a:xfrm xmlns:a="http://schemas.openxmlformats.org/drawingml/2006/main" flipV="1">
          <a:off x="4199193" y="389194"/>
          <a:ext cx="0" cy="5284838"/>
        </a:xfrm>
        <a:prstGeom xmlns:a="http://schemas.openxmlformats.org/drawingml/2006/main" prst="line">
          <a:avLst/>
        </a:prstGeom>
        <a:ln xmlns:a="http://schemas.openxmlformats.org/drawingml/2006/main" w="19050">
          <a:solidFill>
            <a:schemeClr val="tx1"/>
          </a:solidFill>
          <a:prstDash val="sys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0.17821</cdr:x>
      <cdr:y>0.94005</cdr:y>
    </cdr:from>
    <cdr:to>
      <cdr:x>0.90189</cdr:x>
      <cdr:y>1</cdr:y>
    </cdr:to>
    <cdr:sp macro="" textlink="">
      <cdr:nvSpPr>
        <cdr:cNvPr id="2" name="TextBox 1"/>
        <cdr:cNvSpPr txBox="1"/>
      </cdr:nvSpPr>
      <cdr:spPr>
        <a:xfrm xmlns:a="http://schemas.openxmlformats.org/drawingml/2006/main">
          <a:off x="1544163" y="5911550"/>
          <a:ext cx="6270434" cy="37699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a:t>MWANZA                                                                    </a:t>
          </a:r>
          <a:r>
            <a:rPr lang="en-US" sz="1600" b="1" baseline="0"/>
            <a:t>  </a:t>
          </a:r>
          <a:r>
            <a:rPr lang="en-US" sz="1600" b="1"/>
            <a:t>   KILIMANJARO</a:t>
          </a:r>
        </a:p>
      </cdr:txBody>
    </cdr:sp>
  </cdr:relSizeAnchor>
  <cdr:relSizeAnchor xmlns:cdr="http://schemas.openxmlformats.org/drawingml/2006/chartDrawing">
    <cdr:from>
      <cdr:x>0.48463</cdr:x>
      <cdr:y>0.06189</cdr:y>
    </cdr:from>
    <cdr:to>
      <cdr:x>0.48463</cdr:x>
      <cdr:y>0.90228</cdr:y>
    </cdr:to>
    <cdr:cxnSp macro="">
      <cdr:nvCxnSpPr>
        <cdr:cNvPr id="4" name="Straight Connector 3"/>
        <cdr:cNvCxnSpPr/>
      </cdr:nvCxnSpPr>
      <cdr:spPr>
        <a:xfrm xmlns:a="http://schemas.openxmlformats.org/drawingml/2006/main" flipV="1">
          <a:off x="4199193" y="389194"/>
          <a:ext cx="0" cy="5284838"/>
        </a:xfrm>
        <a:prstGeom xmlns:a="http://schemas.openxmlformats.org/drawingml/2006/main" prst="line">
          <a:avLst/>
        </a:prstGeom>
        <a:ln xmlns:a="http://schemas.openxmlformats.org/drawingml/2006/main" w="19050">
          <a:solidFill>
            <a:schemeClr val="tx1"/>
          </a:solidFill>
          <a:prstDash val="sys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7.xml><?xml version="1.0" encoding="utf-8"?>
<c:userShapes xmlns:c="http://schemas.openxmlformats.org/drawingml/2006/chart">
  <cdr:relSizeAnchor xmlns:cdr="http://schemas.openxmlformats.org/drawingml/2006/chartDrawing">
    <cdr:from>
      <cdr:x>0.17821</cdr:x>
      <cdr:y>0.94005</cdr:y>
    </cdr:from>
    <cdr:to>
      <cdr:x>0.90189</cdr:x>
      <cdr:y>1</cdr:y>
    </cdr:to>
    <cdr:sp macro="" textlink="">
      <cdr:nvSpPr>
        <cdr:cNvPr id="2" name="TextBox 1"/>
        <cdr:cNvSpPr txBox="1"/>
      </cdr:nvSpPr>
      <cdr:spPr>
        <a:xfrm xmlns:a="http://schemas.openxmlformats.org/drawingml/2006/main">
          <a:off x="1544163" y="5911550"/>
          <a:ext cx="6270434" cy="37699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a:t>MWANZA                                                                    </a:t>
          </a:r>
          <a:r>
            <a:rPr lang="en-US" sz="1600" b="1" baseline="0"/>
            <a:t>  </a:t>
          </a:r>
          <a:r>
            <a:rPr lang="en-US" sz="1600" b="1"/>
            <a:t>   KILIMANJARO</a:t>
          </a:r>
        </a:p>
      </cdr:txBody>
    </cdr:sp>
  </cdr:relSizeAnchor>
  <cdr:relSizeAnchor xmlns:cdr="http://schemas.openxmlformats.org/drawingml/2006/chartDrawing">
    <cdr:from>
      <cdr:x>0.48463</cdr:x>
      <cdr:y>0.06189</cdr:y>
    </cdr:from>
    <cdr:to>
      <cdr:x>0.48463</cdr:x>
      <cdr:y>0.90228</cdr:y>
    </cdr:to>
    <cdr:cxnSp macro="">
      <cdr:nvCxnSpPr>
        <cdr:cNvPr id="4" name="Straight Connector 3"/>
        <cdr:cNvCxnSpPr/>
      </cdr:nvCxnSpPr>
      <cdr:spPr>
        <a:xfrm xmlns:a="http://schemas.openxmlformats.org/drawingml/2006/main" flipV="1">
          <a:off x="4199193" y="389194"/>
          <a:ext cx="0" cy="5284838"/>
        </a:xfrm>
        <a:prstGeom xmlns:a="http://schemas.openxmlformats.org/drawingml/2006/main" prst="line">
          <a:avLst/>
        </a:prstGeom>
        <a:ln xmlns:a="http://schemas.openxmlformats.org/drawingml/2006/main" w="19050">
          <a:solidFill>
            <a:schemeClr val="tx1"/>
          </a:solidFill>
          <a:prstDash val="sys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8.xml><?xml version="1.0" encoding="utf-8"?>
<c:userShapes xmlns:c="http://schemas.openxmlformats.org/drawingml/2006/chart">
  <cdr:relSizeAnchor xmlns:cdr="http://schemas.openxmlformats.org/drawingml/2006/chartDrawing">
    <cdr:from>
      <cdr:x>0.17821</cdr:x>
      <cdr:y>0.94005</cdr:y>
    </cdr:from>
    <cdr:to>
      <cdr:x>0.90189</cdr:x>
      <cdr:y>1</cdr:y>
    </cdr:to>
    <cdr:sp macro="" textlink="">
      <cdr:nvSpPr>
        <cdr:cNvPr id="2" name="TextBox 1"/>
        <cdr:cNvSpPr txBox="1"/>
      </cdr:nvSpPr>
      <cdr:spPr>
        <a:xfrm xmlns:a="http://schemas.openxmlformats.org/drawingml/2006/main">
          <a:off x="1544163" y="5911550"/>
          <a:ext cx="6270434" cy="37699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a:t>MWANZA                                                                    </a:t>
          </a:r>
          <a:r>
            <a:rPr lang="en-US" sz="1600" b="1" baseline="0"/>
            <a:t>  </a:t>
          </a:r>
          <a:r>
            <a:rPr lang="en-US" sz="1600" b="1"/>
            <a:t>   KILIMANJARO</a:t>
          </a:r>
        </a:p>
      </cdr:txBody>
    </cdr:sp>
  </cdr:relSizeAnchor>
  <cdr:relSizeAnchor xmlns:cdr="http://schemas.openxmlformats.org/drawingml/2006/chartDrawing">
    <cdr:from>
      <cdr:x>0.48463</cdr:x>
      <cdr:y>0.06189</cdr:y>
    </cdr:from>
    <cdr:to>
      <cdr:x>0.48463</cdr:x>
      <cdr:y>0.90228</cdr:y>
    </cdr:to>
    <cdr:cxnSp macro="">
      <cdr:nvCxnSpPr>
        <cdr:cNvPr id="4" name="Straight Connector 3"/>
        <cdr:cNvCxnSpPr/>
      </cdr:nvCxnSpPr>
      <cdr:spPr>
        <a:xfrm xmlns:a="http://schemas.openxmlformats.org/drawingml/2006/main" flipV="1">
          <a:off x="4199193" y="389194"/>
          <a:ext cx="0" cy="5284838"/>
        </a:xfrm>
        <a:prstGeom xmlns:a="http://schemas.openxmlformats.org/drawingml/2006/main" prst="line">
          <a:avLst/>
        </a:prstGeom>
        <a:ln xmlns:a="http://schemas.openxmlformats.org/drawingml/2006/main" w="19050">
          <a:solidFill>
            <a:schemeClr val="tx1"/>
          </a:solidFill>
          <a:prstDash val="sys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9.xml><?xml version="1.0" encoding="utf-8"?>
<c:userShapes xmlns:c="http://schemas.openxmlformats.org/drawingml/2006/chart">
  <cdr:relSizeAnchor xmlns:cdr="http://schemas.openxmlformats.org/drawingml/2006/chartDrawing">
    <cdr:from>
      <cdr:x>0.17821</cdr:x>
      <cdr:y>0.94005</cdr:y>
    </cdr:from>
    <cdr:to>
      <cdr:x>0.90189</cdr:x>
      <cdr:y>1</cdr:y>
    </cdr:to>
    <cdr:sp macro="" textlink="">
      <cdr:nvSpPr>
        <cdr:cNvPr id="2" name="TextBox 1"/>
        <cdr:cNvSpPr txBox="1"/>
      </cdr:nvSpPr>
      <cdr:spPr>
        <a:xfrm xmlns:a="http://schemas.openxmlformats.org/drawingml/2006/main">
          <a:off x="1544163" y="5911550"/>
          <a:ext cx="6270434" cy="37699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a:t>MWANZA                                                                    </a:t>
          </a:r>
          <a:r>
            <a:rPr lang="en-US" sz="1600" b="1" baseline="0"/>
            <a:t>  </a:t>
          </a:r>
          <a:r>
            <a:rPr lang="en-US" sz="1600" b="1"/>
            <a:t>   KILIMANJARO</a:t>
          </a:r>
        </a:p>
      </cdr:txBody>
    </cdr:sp>
  </cdr:relSizeAnchor>
  <cdr:relSizeAnchor xmlns:cdr="http://schemas.openxmlformats.org/drawingml/2006/chartDrawing">
    <cdr:from>
      <cdr:x>0.48463</cdr:x>
      <cdr:y>0.06189</cdr:y>
    </cdr:from>
    <cdr:to>
      <cdr:x>0.48463</cdr:x>
      <cdr:y>0.90228</cdr:y>
    </cdr:to>
    <cdr:cxnSp macro="">
      <cdr:nvCxnSpPr>
        <cdr:cNvPr id="4" name="Straight Connector 3"/>
        <cdr:cNvCxnSpPr/>
      </cdr:nvCxnSpPr>
      <cdr:spPr>
        <a:xfrm xmlns:a="http://schemas.openxmlformats.org/drawingml/2006/main" flipV="1">
          <a:off x="4199193" y="389194"/>
          <a:ext cx="0" cy="5284838"/>
        </a:xfrm>
        <a:prstGeom xmlns:a="http://schemas.openxmlformats.org/drawingml/2006/main" prst="line">
          <a:avLst/>
        </a:prstGeom>
        <a:ln xmlns:a="http://schemas.openxmlformats.org/drawingml/2006/main" w="19050">
          <a:solidFill>
            <a:schemeClr val="tx1"/>
          </a:solidFill>
          <a:prstDash val="sys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56550" y="0"/>
            <a:ext cx="3026833" cy="464185"/>
          </a:xfrm>
          <a:prstGeom prst="rect">
            <a:avLst/>
          </a:prstGeom>
        </p:spPr>
        <p:txBody>
          <a:bodyPr vert="horz" lIns="91440" tIns="45720" rIns="91440" bIns="45720" rtlCol="0"/>
          <a:lstStyle>
            <a:lvl1pPr algn="r">
              <a:defRPr sz="1200"/>
            </a:lvl1pPr>
          </a:lstStyle>
          <a:p>
            <a:fld id="{056E8AB9-16C0-3645-A6DD-63975CC3464D}" type="datetimeFigureOut">
              <a:rPr lang="en-US" smtClean="0"/>
              <a:pPr/>
              <a:t>7/9/2019</a:t>
            </a:fld>
            <a:endParaRPr lang="en-US"/>
          </a:p>
        </p:txBody>
      </p:sp>
      <p:sp>
        <p:nvSpPr>
          <p:cNvPr id="4" name="Slide Image Placeholder 3"/>
          <p:cNvSpPr>
            <a:spLocks noGrp="1" noRot="1" noChangeAspect="1"/>
          </p:cNvSpPr>
          <p:nvPr>
            <p:ph type="sldImg" idx="2"/>
          </p:nvPr>
        </p:nvSpPr>
        <p:spPr>
          <a:xfrm>
            <a:off x="1171575" y="695325"/>
            <a:ext cx="4641850" cy="34813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7904"/>
            <a:ext cx="3026833" cy="46418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1440" tIns="45720" rIns="91440" bIns="45720" rtlCol="0" anchor="b"/>
          <a:lstStyle>
            <a:lvl1pPr algn="r">
              <a:defRPr sz="1200"/>
            </a:lvl1pPr>
          </a:lstStyle>
          <a:p>
            <a:fld id="{3A3D313F-63BD-DA45-B361-F8C94543D256}" type="slidenum">
              <a:rPr lang="en-US" smtClean="0"/>
              <a:pPr/>
              <a:t>‹#›</a:t>
            </a:fld>
            <a:endParaRPr lang="en-US"/>
          </a:p>
        </p:txBody>
      </p:sp>
    </p:spTree>
    <p:extLst>
      <p:ext uri="{BB962C8B-B14F-4D97-AF65-F5344CB8AC3E}">
        <p14:creationId xmlns:p14="http://schemas.microsoft.com/office/powerpoint/2010/main" val="145628976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3D313F-63BD-DA45-B361-F8C94543D256}" type="slidenum">
              <a:rPr lang="en-US" smtClean="0"/>
              <a:pPr/>
              <a:t>21</a:t>
            </a:fld>
            <a:endParaRPr lang="en-US" dirty="0"/>
          </a:p>
        </p:txBody>
      </p:sp>
    </p:spTree>
    <p:extLst>
      <p:ext uri="{BB962C8B-B14F-4D97-AF65-F5344CB8AC3E}">
        <p14:creationId xmlns:p14="http://schemas.microsoft.com/office/powerpoint/2010/main" val="4197021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3D313F-63BD-DA45-B361-F8C94543D256}" type="slidenum">
              <a:rPr lang="en-US" smtClean="0"/>
              <a:pPr/>
              <a:t>22</a:t>
            </a:fld>
            <a:endParaRPr lang="en-US"/>
          </a:p>
        </p:txBody>
      </p:sp>
    </p:spTree>
    <p:extLst>
      <p:ext uri="{BB962C8B-B14F-4D97-AF65-F5344CB8AC3E}">
        <p14:creationId xmlns:p14="http://schemas.microsoft.com/office/powerpoint/2010/main" val="3346212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3D313F-63BD-DA45-B361-F8C94543D256}" type="slidenum">
              <a:rPr lang="en-US" smtClean="0"/>
              <a:pPr/>
              <a:t>25</a:t>
            </a:fld>
            <a:endParaRPr lang="en-US"/>
          </a:p>
        </p:txBody>
      </p:sp>
    </p:spTree>
    <p:extLst>
      <p:ext uri="{BB962C8B-B14F-4D97-AF65-F5344CB8AC3E}">
        <p14:creationId xmlns:p14="http://schemas.microsoft.com/office/powerpoint/2010/main" val="1567147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3D313F-63BD-DA45-B361-F8C94543D256}" type="slidenum">
              <a:rPr lang="en-US" smtClean="0"/>
              <a:pPr/>
              <a:t>28</a:t>
            </a:fld>
            <a:endParaRPr lang="en-US"/>
          </a:p>
        </p:txBody>
      </p:sp>
    </p:spTree>
    <p:extLst>
      <p:ext uri="{BB962C8B-B14F-4D97-AF65-F5344CB8AC3E}">
        <p14:creationId xmlns:p14="http://schemas.microsoft.com/office/powerpoint/2010/main" val="3846371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3D313F-63BD-DA45-B361-F8C94543D256}" type="slidenum">
              <a:rPr lang="en-US" smtClean="0"/>
              <a:pPr/>
              <a:t>29</a:t>
            </a:fld>
            <a:endParaRPr lang="en-US" dirty="0"/>
          </a:p>
        </p:txBody>
      </p:sp>
    </p:spTree>
    <p:extLst>
      <p:ext uri="{BB962C8B-B14F-4D97-AF65-F5344CB8AC3E}">
        <p14:creationId xmlns:p14="http://schemas.microsoft.com/office/powerpoint/2010/main" val="3601995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3D313F-63BD-DA45-B361-F8C94543D256}" type="slidenum">
              <a:rPr lang="en-US" smtClean="0"/>
              <a:pPr/>
              <a:t>31</a:t>
            </a:fld>
            <a:endParaRPr lang="en-US"/>
          </a:p>
        </p:txBody>
      </p:sp>
    </p:spTree>
    <p:extLst>
      <p:ext uri="{BB962C8B-B14F-4D97-AF65-F5344CB8AC3E}">
        <p14:creationId xmlns:p14="http://schemas.microsoft.com/office/powerpoint/2010/main" val="1748692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3D313F-63BD-DA45-B361-F8C94543D256}" type="slidenum">
              <a:rPr lang="en-US" smtClean="0"/>
              <a:pPr/>
              <a:t>32</a:t>
            </a:fld>
            <a:endParaRPr lang="en-US" dirty="0"/>
          </a:p>
        </p:txBody>
      </p:sp>
    </p:spTree>
    <p:extLst>
      <p:ext uri="{BB962C8B-B14F-4D97-AF65-F5344CB8AC3E}">
        <p14:creationId xmlns:p14="http://schemas.microsoft.com/office/powerpoint/2010/main" val="1799187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3D313F-63BD-DA45-B361-F8C94543D256}" type="slidenum">
              <a:rPr lang="en-US" smtClean="0"/>
              <a:pPr/>
              <a:t>33</a:t>
            </a:fld>
            <a:endParaRPr lang="en-US"/>
          </a:p>
        </p:txBody>
      </p:sp>
    </p:spTree>
    <p:extLst>
      <p:ext uri="{BB962C8B-B14F-4D97-AF65-F5344CB8AC3E}">
        <p14:creationId xmlns:p14="http://schemas.microsoft.com/office/powerpoint/2010/main" val="813404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3D313F-63BD-DA45-B361-F8C94543D256}" type="slidenum">
              <a:rPr lang="en-US" smtClean="0"/>
              <a:pPr/>
              <a:t>37</a:t>
            </a:fld>
            <a:endParaRPr lang="en-US" dirty="0"/>
          </a:p>
        </p:txBody>
      </p:sp>
    </p:spTree>
    <p:extLst>
      <p:ext uri="{BB962C8B-B14F-4D97-AF65-F5344CB8AC3E}">
        <p14:creationId xmlns:p14="http://schemas.microsoft.com/office/powerpoint/2010/main" val="39124465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Front Cover Slide">
    <p:spTree>
      <p:nvGrpSpPr>
        <p:cNvPr id="1" name=""/>
        <p:cNvGrpSpPr/>
        <p:nvPr/>
      </p:nvGrpSpPr>
      <p:grpSpPr>
        <a:xfrm>
          <a:off x="0" y="0"/>
          <a:ext cx="0" cy="0"/>
          <a:chOff x="0" y="0"/>
          <a:chExt cx="0" cy="0"/>
        </a:xfrm>
      </p:grpSpPr>
      <p:sp>
        <p:nvSpPr>
          <p:cNvPr id="2" name="Title 1"/>
          <p:cNvSpPr>
            <a:spLocks noGrp="1"/>
          </p:cNvSpPr>
          <p:nvPr>
            <p:ph type="ctrTitle"/>
          </p:nvPr>
        </p:nvSpPr>
        <p:spPr>
          <a:xfrm>
            <a:off x="502920" y="1106424"/>
            <a:ext cx="7772400" cy="1470025"/>
          </a:xfrm>
        </p:spPr>
        <p:txBody>
          <a:bodyPr>
            <a:normAutofit/>
          </a:bodyPr>
          <a:lstStyle>
            <a:lvl1pPr>
              <a:defRPr sz="3200" b="1">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hasCustomPrompt="1"/>
          </p:nvPr>
        </p:nvSpPr>
        <p:spPr>
          <a:xfrm>
            <a:off x="502920" y="2812188"/>
            <a:ext cx="7794172" cy="482556"/>
          </a:xfrm>
        </p:spPr>
        <p:txBody>
          <a:bodyPr>
            <a:normAutofit/>
          </a:bodyPr>
          <a:lstStyle>
            <a:lvl1pPr marL="0" indent="0" algn="ctr">
              <a:buNone/>
              <a:defRPr sz="1800" b="1" baseline="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presenter names</a:t>
            </a:r>
            <a:endParaRPr lang="en-US" dirty="0"/>
          </a:p>
        </p:txBody>
      </p:sp>
      <p:pic>
        <p:nvPicPr>
          <p:cNvPr id="5" name="Picture 4" descr="updated-gradient.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 y="4274458"/>
            <a:ext cx="9144001" cy="2583542"/>
          </a:xfrm>
          <a:prstGeom prst="rect">
            <a:avLst/>
          </a:prstGeom>
        </p:spPr>
      </p:pic>
      <p:pic>
        <p:nvPicPr>
          <p:cNvPr id="6" name="Picture 42" descr="logo"/>
          <p:cNvPicPr>
            <a:picLocks noChangeAspect="1" noChangeArrowheads="1"/>
          </p:cNvPicPr>
          <p:nvPr/>
        </p:nvPicPr>
        <p:blipFill>
          <a:blip r:embed="rId3" cstate="print"/>
          <a:srcRect/>
          <a:stretch>
            <a:fillRect/>
          </a:stretch>
        </p:blipFill>
        <p:spPr bwMode="auto">
          <a:xfrm>
            <a:off x="3714190" y="5319096"/>
            <a:ext cx="1715619" cy="609600"/>
          </a:xfrm>
          <a:prstGeom prst="rect">
            <a:avLst/>
          </a:prstGeom>
          <a:noFill/>
          <a:ln w="9525">
            <a:noFill/>
            <a:miter lim="800000"/>
            <a:headEnd/>
            <a:tailEnd/>
          </a:ln>
        </p:spPr>
      </p:pic>
      <p:cxnSp>
        <p:nvCxnSpPr>
          <p:cNvPr id="8" name="Straight Connector 7"/>
          <p:cNvCxnSpPr/>
          <p:nvPr/>
        </p:nvCxnSpPr>
        <p:spPr>
          <a:xfrm>
            <a:off x="0" y="742953"/>
            <a:ext cx="9144000" cy="1588"/>
          </a:xfrm>
          <a:prstGeom prst="line">
            <a:avLst/>
          </a:prstGeom>
          <a:ln w="25400">
            <a:solidFill>
              <a:srgbClr val="B3083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1860575"/>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cSld name="Insert Text--One-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rgbClr val="10335A"/>
                </a:solidFill>
              </a:defRPr>
            </a:lvl1pPr>
          </a:lstStyle>
          <a:p>
            <a:r>
              <a:rPr lang="en-US" smtClean="0"/>
              <a:t>Click to edit Master title style</a:t>
            </a:r>
            <a:endParaRPr lang="en-US" dirty="0"/>
          </a:p>
        </p:txBody>
      </p:sp>
      <p:sp>
        <p:nvSpPr>
          <p:cNvPr id="12" name="Text Placeholder 11"/>
          <p:cNvSpPr>
            <a:spLocks noGrp="1"/>
          </p:cNvSpPr>
          <p:nvPr>
            <p:ph type="body" sz="quarter" idx="11"/>
          </p:nvPr>
        </p:nvSpPr>
        <p:spPr>
          <a:xfrm>
            <a:off x="457200" y="1173480"/>
            <a:ext cx="8229599" cy="4846320"/>
          </a:xfrm>
          <a:ln>
            <a:noFill/>
          </a:ln>
        </p:spPr>
        <p:txBody>
          <a:bodyPr/>
          <a:lstStyle>
            <a:lvl1pPr marL="228600" indent="-228600">
              <a:spcBef>
                <a:spcPts val="1000"/>
              </a:spcBef>
              <a:spcAft>
                <a:spcPts val="600"/>
              </a:spcAft>
              <a:buClr>
                <a:srgbClr val="10335A"/>
              </a:buClr>
              <a:buSzPct val="115000"/>
              <a:defRPr sz="2400" b="1">
                <a:solidFill>
                  <a:srgbClr val="10335A"/>
                </a:solidFill>
                <a:latin typeface="Arial Bold" pitchFamily="34" charset="0"/>
                <a:cs typeface="Arial Bold" pitchFamily="34" charset="0"/>
              </a:defRPr>
            </a:lvl1pPr>
            <a:lvl2pPr marL="457200" indent="-228600">
              <a:spcBef>
                <a:spcPts val="300"/>
              </a:spcBef>
              <a:spcAft>
                <a:spcPts val="300"/>
              </a:spcAft>
              <a:buClr>
                <a:srgbClr val="10335A"/>
              </a:buClr>
              <a:defRPr sz="2000" b="1">
                <a:solidFill>
                  <a:srgbClr val="10335A"/>
                </a:solidFill>
                <a:latin typeface="Arial Bold" pitchFamily="34" charset="0"/>
                <a:cs typeface="Arial Bold" pitchFamily="34" charset="0"/>
              </a:defRPr>
            </a:lvl2pPr>
            <a:lvl3pPr marL="685800" indent="-228600">
              <a:spcBef>
                <a:spcPts val="300"/>
              </a:spcBef>
              <a:buClr>
                <a:srgbClr val="10335A"/>
              </a:buClr>
              <a:defRPr sz="1800">
                <a:solidFill>
                  <a:srgbClr val="10335A"/>
                </a:solidFill>
              </a:defRPr>
            </a:lvl3pPr>
            <a:lvl4pPr marL="1316038" indent="-346075">
              <a:spcBef>
                <a:spcPts val="300"/>
              </a:spcBef>
              <a:defRPr sz="1400"/>
            </a:lvl4pPr>
            <a:lvl5pPr marL="1660525" indent="-344488">
              <a:spcBef>
                <a:spcPts val="300"/>
              </a:spcBef>
              <a:defRPr sz="1400"/>
            </a:lvl5pPr>
          </a:lstStyle>
          <a:p>
            <a:pPr lvl="0"/>
            <a:r>
              <a:rPr lang="en-US" smtClean="0"/>
              <a:t>Click to edit Master text styles</a:t>
            </a:r>
          </a:p>
          <a:p>
            <a:pPr lvl="1"/>
            <a:r>
              <a:rPr lang="en-US" smtClean="0"/>
              <a:t>Second level</a:t>
            </a:r>
          </a:p>
          <a:p>
            <a:pPr lvl="2"/>
            <a:r>
              <a:rPr lang="en-US" smtClean="0"/>
              <a:t>Third level</a:t>
            </a:r>
          </a:p>
        </p:txBody>
      </p:sp>
      <p:sp>
        <p:nvSpPr>
          <p:cNvPr id="7" name="TextBox 6"/>
          <p:cNvSpPr txBox="1"/>
          <p:nvPr userDrawn="1"/>
        </p:nvSpPr>
        <p:spPr>
          <a:xfrm>
            <a:off x="4137660" y="6377940"/>
            <a:ext cx="914400" cy="342900"/>
          </a:xfrm>
          <a:prstGeom prst="rect">
            <a:avLst/>
          </a:prstGeom>
        </p:spPr>
        <p:txBody>
          <a:bodyPr vert="horz" wrap="none" lIns="91440" tIns="45720" rIns="91440" bIns="45720" rtlCol="0" anchor="t">
            <a:normAutofit/>
          </a:bodyPr>
          <a:lstStyle/>
          <a:p>
            <a:pPr algn="ctr">
              <a:spcBef>
                <a:spcPct val="20000"/>
              </a:spcBef>
            </a:pPr>
            <a:fld id="{9A1C2BF7-17A1-4718-8BD8-563E813054B3}" type="slidenum">
              <a:rPr lang="en-US" sz="1200" b="0" smtClean="0">
                <a:solidFill>
                  <a:srgbClr val="10335A"/>
                </a:solidFill>
                <a:latin typeface="+mn-lt"/>
                <a:cs typeface="Arial Black"/>
              </a:rPr>
              <a:pPr algn="ctr">
                <a:spcBef>
                  <a:spcPct val="20000"/>
                </a:spcBef>
              </a:pPr>
              <a:t>‹#›</a:t>
            </a:fld>
            <a:endParaRPr lang="en-US" sz="1200" b="0" dirty="0" smtClean="0">
              <a:solidFill>
                <a:srgbClr val="10335A"/>
              </a:solidFill>
              <a:latin typeface="+mn-lt"/>
              <a:cs typeface="Arial Black"/>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1339" y="6220084"/>
            <a:ext cx="797361" cy="575908"/>
          </a:xfrm>
          <a:prstGeom prst="rect">
            <a:avLst/>
          </a:prstGeom>
        </p:spPr>
      </p:pic>
    </p:spTree>
    <p:extLst>
      <p:ext uri="{BB962C8B-B14F-4D97-AF65-F5344CB8AC3E}">
        <p14:creationId xmlns:p14="http://schemas.microsoft.com/office/powerpoint/2010/main" val="281466735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22313" y="2206888"/>
            <a:ext cx="7772400" cy="1500187"/>
          </a:xfrm>
        </p:spPr>
        <p:txBody>
          <a:bodyPr anchor="ctr">
            <a:normAutofit/>
          </a:bodyPr>
          <a:lstStyle>
            <a:lvl1pPr marL="0" indent="0" algn="ctr">
              <a:buNone/>
              <a:defRPr sz="2800" baseline="0">
                <a:solidFill>
                  <a:srgbClr val="10335A"/>
                </a:solidFill>
                <a:latin typeface="Arial Black"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Section Slide</a:t>
            </a:r>
          </a:p>
        </p:txBody>
      </p:sp>
      <p:sp>
        <p:nvSpPr>
          <p:cNvPr id="6" name="TextBox 5"/>
          <p:cNvSpPr txBox="1"/>
          <p:nvPr userDrawn="1"/>
        </p:nvSpPr>
        <p:spPr>
          <a:xfrm>
            <a:off x="4137660" y="6377940"/>
            <a:ext cx="914400" cy="342900"/>
          </a:xfrm>
          <a:prstGeom prst="rect">
            <a:avLst/>
          </a:prstGeom>
        </p:spPr>
        <p:txBody>
          <a:bodyPr vert="horz" wrap="none" lIns="91440" tIns="45720" rIns="91440" bIns="45720" rtlCol="0" anchor="t">
            <a:normAutofit/>
          </a:bodyPr>
          <a:lstStyle/>
          <a:p>
            <a:pPr algn="ctr">
              <a:spcBef>
                <a:spcPct val="20000"/>
              </a:spcBef>
            </a:pPr>
            <a:fld id="{9A1C2BF7-17A1-4718-8BD8-563E813054B3}" type="slidenum">
              <a:rPr lang="en-US" sz="1200" b="0" smtClean="0">
                <a:solidFill>
                  <a:srgbClr val="10335A"/>
                </a:solidFill>
                <a:latin typeface="+mn-lt"/>
                <a:cs typeface="Arial Black"/>
              </a:rPr>
              <a:pPr algn="ctr">
                <a:spcBef>
                  <a:spcPct val="20000"/>
                </a:spcBef>
              </a:pPr>
              <a:t>‹#›</a:t>
            </a:fld>
            <a:endParaRPr lang="en-US" sz="1200" b="0" dirty="0" smtClean="0">
              <a:solidFill>
                <a:srgbClr val="10335A"/>
              </a:solidFill>
              <a:latin typeface="+mn-lt"/>
              <a:cs typeface="Arial Black"/>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1339" y="6220084"/>
            <a:ext cx="797361" cy="575908"/>
          </a:xfrm>
          <a:prstGeom prst="rect">
            <a:avLst/>
          </a:prstGeom>
        </p:spPr>
      </p:pic>
    </p:spTree>
    <p:extLst>
      <p:ext uri="{BB962C8B-B14F-4D97-AF65-F5344CB8AC3E}">
        <p14:creationId xmlns:p14="http://schemas.microsoft.com/office/powerpoint/2010/main" val="205258922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Insert Text--Two-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4" name="TextBox 3"/>
          <p:cNvSpPr txBox="1"/>
          <p:nvPr userDrawn="1"/>
        </p:nvSpPr>
        <p:spPr>
          <a:xfrm>
            <a:off x="8379460" y="6529895"/>
            <a:ext cx="914400" cy="342900"/>
          </a:xfrm>
          <a:prstGeom prst="rect">
            <a:avLst/>
          </a:prstGeom>
        </p:spPr>
        <p:txBody>
          <a:bodyPr vert="horz" wrap="none" lIns="91440" tIns="45720" rIns="91440" bIns="45720" rtlCol="0" anchor="t">
            <a:normAutofit/>
          </a:bodyPr>
          <a:lstStyle/>
          <a:p>
            <a:pPr algn="ctr">
              <a:spcBef>
                <a:spcPct val="20000"/>
              </a:spcBef>
            </a:pPr>
            <a:fld id="{9A1C2BF7-17A1-4718-8BD8-563E813054B3}" type="slidenum">
              <a:rPr lang="en-US" sz="1200" b="0" smtClean="0">
                <a:solidFill>
                  <a:schemeClr val="bg1"/>
                </a:solidFill>
                <a:latin typeface="+mn-lt"/>
                <a:cs typeface="Arial Black"/>
              </a:rPr>
              <a:pPr algn="ctr">
                <a:spcBef>
                  <a:spcPct val="20000"/>
                </a:spcBef>
              </a:pPr>
              <a:t>‹#›</a:t>
            </a:fld>
            <a:endParaRPr lang="en-US" sz="1200" b="0" dirty="0" smtClean="0">
              <a:solidFill>
                <a:schemeClr val="bg1"/>
              </a:solidFill>
              <a:latin typeface="+mn-lt"/>
              <a:cs typeface="Arial Black"/>
            </a:endParaRPr>
          </a:p>
        </p:txBody>
      </p:sp>
      <p:sp>
        <p:nvSpPr>
          <p:cNvPr id="5" name="Text Placeholder 7"/>
          <p:cNvSpPr>
            <a:spLocks noGrp="1"/>
          </p:cNvSpPr>
          <p:nvPr>
            <p:ph type="body" sz="quarter" idx="10" hasCustomPrompt="1"/>
          </p:nvPr>
        </p:nvSpPr>
        <p:spPr>
          <a:xfrm>
            <a:off x="457199" y="1166813"/>
            <a:ext cx="4021495" cy="475375"/>
          </a:xfrm>
        </p:spPr>
        <p:txBody>
          <a:bodyPr>
            <a:normAutofit/>
          </a:bodyPr>
          <a:lstStyle>
            <a:lvl1pPr marL="0" indent="0">
              <a:spcBef>
                <a:spcPts val="0"/>
              </a:spcBef>
              <a:buNone/>
              <a:defRPr sz="1800">
                <a:solidFill>
                  <a:srgbClr val="8DC63F"/>
                </a:solidFill>
                <a:latin typeface="Arial Black" pitchFamily="34" charset="0"/>
              </a:defRPr>
            </a:lvl1pPr>
          </a:lstStyle>
          <a:p>
            <a:pPr lvl="0"/>
            <a:r>
              <a:rPr lang="en-US" dirty="0" smtClean="0"/>
              <a:t>Insert Subhead</a:t>
            </a:r>
          </a:p>
        </p:txBody>
      </p:sp>
      <p:sp>
        <p:nvSpPr>
          <p:cNvPr id="6" name="Text Placeholder 11"/>
          <p:cNvSpPr>
            <a:spLocks noGrp="1"/>
          </p:cNvSpPr>
          <p:nvPr>
            <p:ph type="body" sz="quarter" idx="11"/>
          </p:nvPr>
        </p:nvSpPr>
        <p:spPr>
          <a:xfrm>
            <a:off x="457200" y="1642188"/>
            <a:ext cx="4021493" cy="4273420"/>
          </a:xfrm>
        </p:spPr>
        <p:txBody>
          <a:bodyPr/>
          <a:lstStyle>
            <a:lvl1pPr>
              <a:spcBef>
                <a:spcPts val="1080"/>
              </a:spcBef>
              <a:spcAft>
                <a:spcPts val="600"/>
              </a:spcAft>
              <a:defRPr sz="1800">
                <a:solidFill>
                  <a:schemeClr val="bg1"/>
                </a:solidFill>
                <a:latin typeface="+mn-lt"/>
                <a:cs typeface="Arial Bold" pitchFamily="34" charset="0"/>
              </a:defRPr>
            </a:lvl1pPr>
            <a:lvl2pPr marL="690563" indent="-346075">
              <a:spcBef>
                <a:spcPts val="300"/>
              </a:spcBef>
              <a:spcAft>
                <a:spcPts val="300"/>
              </a:spcAft>
              <a:defRPr sz="1800" b="0">
                <a:solidFill>
                  <a:schemeClr val="bg1"/>
                </a:solidFill>
                <a:latin typeface="+mn-lt"/>
                <a:cs typeface="Arial" pitchFamily="34" charset="0"/>
              </a:defRPr>
            </a:lvl2pPr>
            <a:lvl3pPr marL="969963" indent="-279400">
              <a:spcBef>
                <a:spcPts val="300"/>
              </a:spcBef>
              <a:defRPr sz="1600" b="0">
                <a:solidFill>
                  <a:schemeClr val="bg1"/>
                </a:solidFill>
                <a:latin typeface="+mn-lt"/>
              </a:defRPr>
            </a:lvl3pPr>
            <a:lvl4pPr marL="1316038" indent="-346075">
              <a:spcBef>
                <a:spcPts val="300"/>
              </a:spcBef>
              <a:defRPr sz="1600" b="0">
                <a:solidFill>
                  <a:schemeClr val="bg1"/>
                </a:solidFill>
                <a:latin typeface="+mn-lt"/>
              </a:defRPr>
            </a:lvl4pPr>
            <a:lvl5pPr marL="1660525" indent="-344488">
              <a:spcBef>
                <a:spcPts val="300"/>
              </a:spcBef>
              <a:defRPr sz="1600" b="0">
                <a:solidFill>
                  <a:schemeClr val="bg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7"/>
          <p:cNvSpPr>
            <a:spLocks noGrp="1"/>
          </p:cNvSpPr>
          <p:nvPr>
            <p:ph type="body" sz="quarter" idx="12" hasCustomPrompt="1"/>
          </p:nvPr>
        </p:nvSpPr>
        <p:spPr>
          <a:xfrm>
            <a:off x="4702624" y="1166813"/>
            <a:ext cx="3984175" cy="475375"/>
          </a:xfrm>
        </p:spPr>
        <p:txBody>
          <a:bodyPr>
            <a:normAutofit/>
          </a:bodyPr>
          <a:lstStyle>
            <a:lvl1pPr marL="0" indent="0">
              <a:spcBef>
                <a:spcPts val="0"/>
              </a:spcBef>
              <a:buNone/>
              <a:defRPr sz="1800">
                <a:solidFill>
                  <a:srgbClr val="8DC63F"/>
                </a:solidFill>
                <a:latin typeface="Arial Black" pitchFamily="34" charset="0"/>
              </a:defRPr>
            </a:lvl1pPr>
          </a:lstStyle>
          <a:p>
            <a:pPr lvl="0"/>
            <a:r>
              <a:rPr lang="en-US" dirty="0" smtClean="0"/>
              <a:t>Insert Subhead</a:t>
            </a:r>
          </a:p>
        </p:txBody>
      </p:sp>
      <p:sp>
        <p:nvSpPr>
          <p:cNvPr id="8" name="Text Placeholder 11"/>
          <p:cNvSpPr>
            <a:spLocks noGrp="1"/>
          </p:cNvSpPr>
          <p:nvPr>
            <p:ph type="body" sz="quarter" idx="13"/>
          </p:nvPr>
        </p:nvSpPr>
        <p:spPr>
          <a:xfrm>
            <a:off x="4702624" y="1642188"/>
            <a:ext cx="3984175" cy="4273420"/>
          </a:xfrm>
        </p:spPr>
        <p:txBody>
          <a:bodyPr>
            <a:normAutofit/>
          </a:bodyPr>
          <a:lstStyle>
            <a:lvl1pPr algn="l" defTabSz="457200" rtl="0" eaLnBrk="1" latinLnBrk="0" hangingPunct="1">
              <a:spcBef>
                <a:spcPts val="1080"/>
              </a:spcBef>
              <a:spcAft>
                <a:spcPts val="600"/>
              </a:spcAft>
              <a:buFont typeface="Arial"/>
              <a:defRPr lang="en-US" sz="1800" b="1" kern="1200" dirty="0" smtClean="0">
                <a:solidFill>
                  <a:schemeClr val="bg1"/>
                </a:solidFill>
                <a:latin typeface="+mn-lt"/>
                <a:ea typeface="+mn-ea"/>
                <a:cs typeface="Arial Bold" pitchFamily="34" charset="0"/>
              </a:defRPr>
            </a:lvl1pPr>
            <a:lvl2pPr marL="690563" indent="-346075" algn="l" defTabSz="457200" rtl="0" eaLnBrk="1" latinLnBrk="0" hangingPunct="1">
              <a:spcBef>
                <a:spcPts val="300"/>
              </a:spcBef>
              <a:spcAft>
                <a:spcPts val="300"/>
              </a:spcAft>
              <a:buFont typeface="Arial"/>
              <a:defRPr lang="en-US" sz="1800" b="0" kern="1200" dirty="0" smtClean="0">
                <a:solidFill>
                  <a:schemeClr val="bg1"/>
                </a:solidFill>
                <a:latin typeface="+mn-lt"/>
                <a:ea typeface="+mn-ea"/>
                <a:cs typeface="Arial Bold" pitchFamily="34" charset="0"/>
              </a:defRPr>
            </a:lvl2pPr>
            <a:lvl3pPr marL="969963" indent="-279400" algn="l" defTabSz="457200" rtl="0" eaLnBrk="1" latinLnBrk="0" hangingPunct="1">
              <a:spcBef>
                <a:spcPts val="300"/>
              </a:spcBef>
              <a:buFont typeface="Arial"/>
              <a:defRPr lang="en-US" sz="1600" b="0" kern="1200" dirty="0" smtClean="0">
                <a:solidFill>
                  <a:schemeClr val="bg1"/>
                </a:solidFill>
                <a:latin typeface="+mn-lt"/>
                <a:ea typeface="+mn-ea"/>
                <a:cs typeface="Arial Bold" pitchFamily="34" charset="0"/>
              </a:defRPr>
            </a:lvl3pPr>
            <a:lvl4pPr marL="1316038" indent="-346075" algn="l" defTabSz="457200" rtl="0" eaLnBrk="1" latinLnBrk="0" hangingPunct="1">
              <a:spcBef>
                <a:spcPts val="300"/>
              </a:spcBef>
              <a:buFont typeface="Arial"/>
              <a:defRPr lang="en-US" sz="1600" b="0" kern="1200" dirty="0" smtClean="0">
                <a:solidFill>
                  <a:schemeClr val="bg1"/>
                </a:solidFill>
                <a:latin typeface="+mn-lt"/>
                <a:ea typeface="+mn-ea"/>
                <a:cs typeface="Arial Bold" pitchFamily="34" charset="0"/>
              </a:defRPr>
            </a:lvl4pPr>
            <a:lvl5pPr marL="1660525" indent="-344488" algn="l" defTabSz="457200" rtl="0" eaLnBrk="1" latinLnBrk="0" hangingPunct="1">
              <a:spcBef>
                <a:spcPts val="300"/>
              </a:spcBef>
              <a:buFont typeface="Arial"/>
              <a:defRPr lang="en-US" sz="1600" b="0" kern="1200" dirty="0">
                <a:solidFill>
                  <a:schemeClr val="bg1"/>
                </a:solidFill>
                <a:latin typeface="+mn-lt"/>
                <a:ea typeface="+mn-ea"/>
                <a:cs typeface="Arial Bold"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0" name="Picture 2" descr="U:\11120-PPT-Template\Jan2014-files\Mathematica-logo-White.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83111" y="6272227"/>
            <a:ext cx="1433599" cy="474697"/>
          </a:xfrm>
          <a:prstGeom prst="rect">
            <a:avLst/>
          </a:prstGeom>
          <a:noFill/>
        </p:spPr>
      </p:pic>
    </p:spTree>
    <p:extLst>
      <p:ext uri="{BB962C8B-B14F-4D97-AF65-F5344CB8AC3E}">
        <p14:creationId xmlns:p14="http://schemas.microsoft.com/office/powerpoint/2010/main" val="71435786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cSld name="Figure or Char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solidFill>
                  <a:srgbClr val="10335A"/>
                </a:solidFill>
              </a:defRPr>
            </a:lvl1pPr>
          </a:lstStyle>
          <a:p>
            <a:r>
              <a:rPr lang="en-US" dirty="0" smtClean="0"/>
              <a:t>Figure or Chart Title</a:t>
            </a:r>
            <a:endParaRPr lang="en-US" dirty="0"/>
          </a:p>
        </p:txBody>
      </p:sp>
      <p:sp>
        <p:nvSpPr>
          <p:cNvPr id="5" name="Text Placeholder 7"/>
          <p:cNvSpPr>
            <a:spLocks noGrp="1"/>
          </p:cNvSpPr>
          <p:nvPr>
            <p:ph type="body" sz="quarter" idx="10"/>
          </p:nvPr>
        </p:nvSpPr>
        <p:spPr>
          <a:xfrm>
            <a:off x="354983" y="5272161"/>
            <a:ext cx="8443782" cy="798439"/>
          </a:xfrm>
        </p:spPr>
        <p:txBody>
          <a:bodyPr>
            <a:noAutofit/>
          </a:bodyPr>
          <a:lstStyle>
            <a:lvl1pPr marL="709613" indent="-1074738">
              <a:buNone/>
              <a:defRPr sz="1400" baseline="0">
                <a:solidFill>
                  <a:srgbClr val="10335A"/>
                </a:solidFill>
              </a:defRPr>
            </a:lvl1pPr>
            <a:lvl2pPr>
              <a:defRPr sz="1200"/>
            </a:lvl2pPr>
            <a:lvl3pPr>
              <a:defRPr sz="1200"/>
            </a:lvl3pPr>
            <a:lvl4pPr>
              <a:defRPr sz="1200"/>
            </a:lvl4pPr>
            <a:lvl5pPr>
              <a:defRPr sz="1200"/>
            </a:lvl5pPr>
          </a:lstStyle>
          <a:p>
            <a:pPr lvl="0"/>
            <a:r>
              <a:rPr lang="en-US" smtClean="0"/>
              <a:t>Click to edit Master text styles</a:t>
            </a:r>
          </a:p>
        </p:txBody>
      </p:sp>
      <p:sp>
        <p:nvSpPr>
          <p:cNvPr id="7" name="Chart Placeholder 6"/>
          <p:cNvSpPr>
            <a:spLocks noGrp="1"/>
          </p:cNvSpPr>
          <p:nvPr>
            <p:ph type="chart" sz="quarter" idx="11"/>
          </p:nvPr>
        </p:nvSpPr>
        <p:spPr>
          <a:xfrm>
            <a:off x="354983" y="1035698"/>
            <a:ext cx="8443782" cy="4124131"/>
          </a:xfrm>
          <a:prstGeom prst="roundRect">
            <a:avLst>
              <a:gd name="adj" fmla="val 0"/>
            </a:avLst>
          </a:prstGeom>
        </p:spPr>
        <p:txBody>
          <a:bodyPr/>
          <a:lstStyle>
            <a:lvl1pPr>
              <a:buNone/>
              <a:defRPr>
                <a:solidFill>
                  <a:srgbClr val="10335A"/>
                </a:solidFill>
              </a:defRPr>
            </a:lvl1pPr>
          </a:lstStyle>
          <a:p>
            <a:r>
              <a:rPr lang="en-US" smtClean="0"/>
              <a:t>Click icon to add chart</a:t>
            </a:r>
            <a:endParaRPr lang="en-US" dirty="0"/>
          </a:p>
        </p:txBody>
      </p:sp>
      <p:sp>
        <p:nvSpPr>
          <p:cNvPr id="8" name="TextBox 7"/>
          <p:cNvSpPr txBox="1"/>
          <p:nvPr userDrawn="1"/>
        </p:nvSpPr>
        <p:spPr>
          <a:xfrm>
            <a:off x="4137660" y="6266430"/>
            <a:ext cx="914400" cy="342900"/>
          </a:xfrm>
          <a:prstGeom prst="rect">
            <a:avLst/>
          </a:prstGeom>
        </p:spPr>
        <p:txBody>
          <a:bodyPr vert="horz" wrap="none" lIns="91440" tIns="45720" rIns="91440" bIns="45720" rtlCol="0" anchor="t">
            <a:normAutofit/>
          </a:bodyPr>
          <a:lstStyle/>
          <a:p>
            <a:pPr algn="ctr">
              <a:spcBef>
                <a:spcPct val="20000"/>
              </a:spcBef>
            </a:pPr>
            <a:fld id="{9A1C2BF7-17A1-4718-8BD8-563E813054B3}" type="slidenum">
              <a:rPr lang="en-US" sz="1200" b="0" smtClean="0">
                <a:solidFill>
                  <a:srgbClr val="10335A"/>
                </a:solidFill>
                <a:latin typeface="+mn-lt"/>
                <a:cs typeface="Arial Black"/>
              </a:rPr>
              <a:pPr algn="ctr">
                <a:spcBef>
                  <a:spcPct val="20000"/>
                </a:spcBef>
              </a:pPr>
              <a:t>‹#›</a:t>
            </a:fld>
            <a:endParaRPr lang="en-US" sz="1200" b="0" dirty="0" smtClean="0">
              <a:solidFill>
                <a:srgbClr val="10335A"/>
              </a:solidFill>
              <a:latin typeface="+mn-lt"/>
              <a:cs typeface="Arial Black"/>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1339" y="6220084"/>
            <a:ext cx="797361" cy="575908"/>
          </a:xfrm>
          <a:prstGeom prst="rect">
            <a:avLst/>
          </a:prstGeom>
        </p:spPr>
      </p:pic>
      <p:pic>
        <p:nvPicPr>
          <p:cNvPr id="9" name="Picture 8"/>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2270851" y="6217670"/>
            <a:ext cx="1165225" cy="511175"/>
          </a:xfrm>
          <a:prstGeom prst="rect">
            <a:avLst/>
          </a:prstGeom>
          <a:noFill/>
          <a:ln>
            <a:noFill/>
          </a:ln>
          <a:extLst>
            <a:ext uri="{53640926-AAD7-44D8-BBD7-CCE9431645EC}">
              <a14:shadowObscured xmlns:a14="http://schemas.microsoft.com/office/drawing/2010/main"/>
            </a:ext>
          </a:extLst>
        </p:spPr>
      </p:pic>
      <p:pic>
        <p:nvPicPr>
          <p:cNvPr id="10" name="Picture 9"/>
          <p:cNvPicPr/>
          <p:nvPr userDrawn="1"/>
        </p:nvPicPr>
        <p:blipFill rotWithShape="1">
          <a:blip r:embed="rId4" cstate="print">
            <a:extLst>
              <a:ext uri="{28A0092B-C50C-407E-A947-70E740481C1C}">
                <a14:useLocalDpi xmlns:a14="http://schemas.microsoft.com/office/drawing/2010/main"/>
              </a:ext>
            </a:extLst>
          </a:blip>
          <a:srcRect/>
          <a:stretch/>
        </p:blipFill>
        <p:spPr bwMode="auto">
          <a:xfrm>
            <a:off x="5630907" y="6241839"/>
            <a:ext cx="1420495" cy="372745"/>
          </a:xfrm>
          <a:prstGeom prst="rect">
            <a:avLst/>
          </a:prstGeom>
          <a:noFill/>
          <a:ln>
            <a:noFill/>
          </a:ln>
          <a:extLst>
            <a:ext uri="{53640926-AAD7-44D8-BBD7-CCE9431645EC}">
              <a14:shadowObscured xmlns:a14="http://schemas.microsoft.com/office/drawing/2010/main"/>
            </a:ext>
          </a:extLst>
        </p:spPr>
      </p:pic>
      <p:pic>
        <p:nvPicPr>
          <p:cNvPr id="12" name="Picture 1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7957139" y="6275292"/>
            <a:ext cx="1067435" cy="520700"/>
          </a:xfrm>
          <a:prstGeom prst="rect">
            <a:avLst/>
          </a:prstGeom>
          <a:noFill/>
          <a:ln>
            <a:noFill/>
          </a:ln>
        </p:spPr>
      </p:pic>
    </p:spTree>
    <p:extLst>
      <p:ext uri="{BB962C8B-B14F-4D97-AF65-F5344CB8AC3E}">
        <p14:creationId xmlns:p14="http://schemas.microsoft.com/office/powerpoint/2010/main" val="195478316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4" name="TextBox 3"/>
          <p:cNvSpPr txBox="1"/>
          <p:nvPr userDrawn="1"/>
        </p:nvSpPr>
        <p:spPr>
          <a:xfrm>
            <a:off x="4137660" y="6294120"/>
            <a:ext cx="914400" cy="342900"/>
          </a:xfrm>
          <a:prstGeom prst="rect">
            <a:avLst/>
          </a:prstGeom>
        </p:spPr>
        <p:txBody>
          <a:bodyPr vert="horz" wrap="none" lIns="91440" tIns="45720" rIns="91440" bIns="45720" rtlCol="0" anchor="t">
            <a:normAutofit/>
          </a:bodyPr>
          <a:lstStyle/>
          <a:p>
            <a:pPr algn="ctr">
              <a:spcBef>
                <a:spcPct val="20000"/>
              </a:spcBef>
            </a:pPr>
            <a:fld id="{9A1C2BF7-17A1-4718-8BD8-563E813054B3}" type="slidenum">
              <a:rPr lang="en-US" sz="1200" b="0" smtClean="0">
                <a:solidFill>
                  <a:schemeClr val="bg1"/>
                </a:solidFill>
                <a:latin typeface="+mn-lt"/>
                <a:cs typeface="Arial Black"/>
              </a:rPr>
              <a:pPr algn="ctr">
                <a:spcBef>
                  <a:spcPct val="20000"/>
                </a:spcBef>
              </a:pPr>
              <a:t>‹#›</a:t>
            </a:fld>
            <a:endParaRPr lang="en-US" sz="1200" b="0" dirty="0" smtClean="0">
              <a:solidFill>
                <a:schemeClr val="bg1"/>
              </a:solidFill>
              <a:latin typeface="+mn-lt"/>
              <a:cs typeface="Arial Black"/>
            </a:endParaRPr>
          </a:p>
        </p:txBody>
      </p:sp>
      <p:pic>
        <p:nvPicPr>
          <p:cNvPr id="5" name="Picture 2" descr="U:\11120-PPT-Template\Jan2014-files\Mathematica-logo-White.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83111" y="6272227"/>
            <a:ext cx="1433599" cy="474697"/>
          </a:xfrm>
          <a:prstGeom prst="rect">
            <a:avLst/>
          </a:prstGeom>
          <a:noFill/>
        </p:spPr>
      </p:pic>
    </p:spTree>
    <p:extLst>
      <p:ext uri="{BB962C8B-B14F-4D97-AF65-F5344CB8AC3E}">
        <p14:creationId xmlns:p14="http://schemas.microsoft.com/office/powerpoint/2010/main" val="24038523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598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8B502F-7886-4B0C-993E-EB3AD7710303}" type="datetimeFigureOut">
              <a:rPr lang="en-US" smtClean="0"/>
              <a:pPr/>
              <a:t>7/9/2019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0507842-9BB5-40E2-A2EE-923697D830AD}" type="slidenum">
              <a:rPr lang="en-US" smtClean="0"/>
              <a:pPr>
                <a:defRPr/>
              </a:pPr>
              <a:t>‹#›</a:t>
            </a:fld>
            <a:endParaRPr lang="en-US" dirty="0"/>
          </a:p>
        </p:txBody>
      </p:sp>
    </p:spTree>
    <p:extLst>
      <p:ext uri="{BB962C8B-B14F-4D97-AF65-F5344CB8AC3E}">
        <p14:creationId xmlns:p14="http://schemas.microsoft.com/office/powerpoint/2010/main" val="3729231851"/>
      </p:ext>
    </p:extLst>
  </p:cSld>
  <p:clrMap bg1="lt1" tx1="dk1" bg2="lt2" tx2="dk2" accent1="accent1" accent2="accent2" accent3="accent3" accent4="accent4" accent5="accent5" accent6="accent6" hlink="hlink" folHlink="folHlink"/>
  <p:sldLayoutIdLst>
    <p:sldLayoutId id="2147483695" r:id="rId1"/>
    <p:sldLayoutId id="2147483697" r:id="rId2"/>
    <p:sldLayoutId id="2147483698" r:id="rId3"/>
    <p:sldLayoutId id="2147483699" r:id="rId4"/>
    <p:sldLayoutId id="2147483700" r:id="rId5"/>
    <p:sldLayoutId id="2147483701" r:id="rId6"/>
  </p:sldLayoutIdLst>
  <p:hf hdr="0" ftr="0" dt="0"/>
  <p:txStyles>
    <p:titleStyle>
      <a:lvl1pPr algn="ctr" defTabSz="914400" rtl="0" eaLnBrk="1" latinLnBrk="0" hangingPunct="1">
        <a:spcBef>
          <a:spcPct val="0"/>
        </a:spcBef>
        <a:buNone/>
        <a:defRPr sz="3200" kern="1200">
          <a:solidFill>
            <a:schemeClr val="bg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0" y="-1271"/>
            <a:ext cx="9144000" cy="5997624"/>
            <a:chOff x="0" y="-1271"/>
            <a:chExt cx="9144000" cy="5997624"/>
          </a:xfrm>
          <a:solidFill>
            <a:srgbClr val="00405C"/>
          </a:solidFill>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08" y="-1271"/>
              <a:ext cx="9133392" cy="5400675"/>
            </a:xfrm>
            <a:prstGeom prst="rect">
              <a:avLst/>
            </a:prstGeom>
            <a:noFill/>
            <a:ln>
              <a:noFill/>
            </a:ln>
          </p:spPr>
        </p:pic>
        <p:sp>
          <p:nvSpPr>
            <p:cNvPr id="7" name="Flowchart: Document 6"/>
            <p:cNvSpPr/>
            <p:nvPr/>
          </p:nvSpPr>
          <p:spPr>
            <a:xfrm flipV="1">
              <a:off x="0" y="1135624"/>
              <a:ext cx="9144000" cy="4860729"/>
            </a:xfrm>
            <a:prstGeom prst="flowChartDocument">
              <a:avLst/>
            </a:prstGeom>
            <a:solidFill>
              <a:srgbClr val="00517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itle 1"/>
          <p:cNvSpPr txBox="1">
            <a:spLocks/>
          </p:cNvSpPr>
          <p:nvPr/>
        </p:nvSpPr>
        <p:spPr>
          <a:xfrm>
            <a:off x="244851" y="1809070"/>
            <a:ext cx="6494016" cy="11864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a:solidFill>
                  <a:srgbClr val="10335A"/>
                </a:solidFill>
                <a:latin typeface="Arial" pitchFamily="34" charset="0"/>
                <a:ea typeface="+mj-ea"/>
                <a:cs typeface="Arial" pitchFamily="34" charset="0"/>
              </a:defRPr>
            </a:lvl1pPr>
          </a:lstStyle>
          <a:p>
            <a:pPr algn="l"/>
            <a:r>
              <a:rPr lang="en-US" sz="6000" b="1" dirty="0" smtClean="0">
                <a:solidFill>
                  <a:schemeClr val="bg1"/>
                </a:solidFill>
              </a:rPr>
              <a:t>Learning Agenda</a:t>
            </a:r>
            <a:endParaRPr lang="en-US" sz="6000" b="1" dirty="0">
              <a:solidFill>
                <a:schemeClr val="bg1"/>
              </a:solidFill>
            </a:endParaRPr>
          </a:p>
        </p:txBody>
      </p:sp>
      <p:sp>
        <p:nvSpPr>
          <p:cNvPr id="9" name="Text Placeholder 3"/>
          <p:cNvSpPr>
            <a:spLocks noGrp="1"/>
          </p:cNvSpPr>
          <p:nvPr>
            <p:ph type="body" sz="quarter" idx="10"/>
          </p:nvPr>
        </p:nvSpPr>
        <p:spPr>
          <a:xfrm>
            <a:off x="1116624" y="2878028"/>
            <a:ext cx="8261620" cy="1244038"/>
          </a:xfrm>
        </p:spPr>
        <p:txBody>
          <a:bodyPr/>
          <a:lstStyle/>
          <a:p>
            <a:r>
              <a:rPr lang="en-US" sz="3600" dirty="0" err="1" smtClean="0">
                <a:solidFill>
                  <a:srgbClr val="92D050"/>
                </a:solidFill>
                <a:latin typeface="Arial" panose="020B0604020202020204" pitchFamily="34" charset="0"/>
                <a:cs typeface="Arial" panose="020B0604020202020204" pitchFamily="34" charset="0"/>
              </a:rPr>
              <a:t>Fursa</a:t>
            </a:r>
            <a:r>
              <a:rPr lang="en-US" sz="3600" dirty="0" smtClean="0">
                <a:solidFill>
                  <a:srgbClr val="92D050"/>
                </a:solidFill>
                <a:latin typeface="Arial" panose="020B0604020202020204" pitchFamily="34" charset="0"/>
                <a:cs typeface="Arial" panose="020B0604020202020204" pitchFamily="34" charset="0"/>
              </a:rPr>
              <a:t> </a:t>
            </a:r>
            <a:r>
              <a:rPr lang="en-US" sz="3600" dirty="0">
                <a:solidFill>
                  <a:srgbClr val="92D050"/>
                </a:solidFill>
                <a:latin typeface="Arial" panose="020B0604020202020204" pitchFamily="34" charset="0"/>
                <a:cs typeface="Arial" panose="020B0604020202020204" pitchFamily="34" charset="0"/>
              </a:rPr>
              <a:t>kwa Watoto (FkW)</a:t>
            </a:r>
            <a:br>
              <a:rPr lang="en-US" sz="3600" dirty="0">
                <a:solidFill>
                  <a:srgbClr val="92D050"/>
                </a:solidFill>
                <a:latin typeface="Arial" panose="020B0604020202020204" pitchFamily="34" charset="0"/>
                <a:cs typeface="Arial" panose="020B0604020202020204" pitchFamily="34" charset="0"/>
              </a:rPr>
            </a:br>
            <a:r>
              <a:rPr lang="en-US" sz="3600" dirty="0">
                <a:solidFill>
                  <a:srgbClr val="92D050"/>
                </a:solidFill>
                <a:latin typeface="Arial" panose="020B0604020202020204" pitchFamily="34" charset="0"/>
                <a:cs typeface="Arial" panose="020B0604020202020204" pitchFamily="34" charset="0"/>
              </a:rPr>
              <a:t>(Opportunities for Children</a:t>
            </a:r>
            <a:r>
              <a:rPr lang="en-US" sz="3600" dirty="0" smtClean="0">
                <a:solidFill>
                  <a:srgbClr val="92D050"/>
                </a:solidFill>
                <a:latin typeface="Arial" panose="020B0604020202020204" pitchFamily="34" charset="0"/>
                <a:cs typeface="Arial" panose="020B0604020202020204" pitchFamily="34" charset="0"/>
              </a:rPr>
              <a:t>)</a:t>
            </a:r>
            <a:endParaRPr lang="en-US" sz="3600" dirty="0">
              <a:solidFill>
                <a:srgbClr val="92D050"/>
              </a:solidFill>
              <a:latin typeface="Arial" panose="020B0604020202020204" pitchFamily="34" charset="0"/>
              <a:cs typeface="Arial" panose="020B0604020202020204" pitchFamily="34" charset="0"/>
            </a:endParaRPr>
          </a:p>
        </p:txBody>
      </p:sp>
      <p:sp>
        <p:nvSpPr>
          <p:cNvPr id="11" name="Text Placeholder 5"/>
          <p:cNvSpPr txBox="1">
            <a:spLocks/>
          </p:cNvSpPr>
          <p:nvPr/>
        </p:nvSpPr>
        <p:spPr>
          <a:xfrm>
            <a:off x="334228" y="4276215"/>
            <a:ext cx="8570948" cy="827483"/>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latin typeface="Arial" panose="020B0604020202020204" pitchFamily="34" charset="0"/>
                <a:cs typeface="Arial" panose="020B0604020202020204" pitchFamily="34" charset="0"/>
              </a:rPr>
              <a:t>The effect of </a:t>
            </a:r>
            <a:r>
              <a:rPr lang="en-US" dirty="0" err="1" smtClean="0">
                <a:latin typeface="Arial" panose="020B0604020202020204" pitchFamily="34" charset="0"/>
                <a:cs typeface="Arial" panose="020B0604020202020204" pitchFamily="34" charset="0"/>
              </a:rPr>
              <a:t>FkW</a:t>
            </a:r>
            <a:r>
              <a:rPr lang="en-US" dirty="0" smtClean="0">
                <a:latin typeface="Arial" panose="020B0604020202020204" pitchFamily="34" charset="0"/>
                <a:cs typeface="Arial" panose="020B0604020202020204" pitchFamily="34" charset="0"/>
              </a:rPr>
              <a:t> on teachers’ </a:t>
            </a:r>
            <a:r>
              <a:rPr lang="en-US" dirty="0" smtClean="0">
                <a:latin typeface="Arial" panose="020B0604020202020204" pitchFamily="34" charset="0"/>
                <a:cs typeface="Arial" panose="020B0604020202020204" pitchFamily="34" charset="0"/>
              </a:rPr>
              <a:t>instructional practices, classrooms, and schools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88893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6517" y="139159"/>
            <a:ext cx="8830965" cy="6630917"/>
          </a:xfrm>
          <a:prstGeom prst="rect">
            <a:avLst/>
          </a:prstGeom>
        </p:spPr>
      </p:pic>
      <p:sp>
        <p:nvSpPr>
          <p:cNvPr id="3" name="Text Placeholder 1"/>
          <p:cNvSpPr txBox="1">
            <a:spLocks/>
          </p:cNvSpPr>
          <p:nvPr/>
        </p:nvSpPr>
        <p:spPr>
          <a:xfrm>
            <a:off x="-1" y="1397976"/>
            <a:ext cx="9144000" cy="1375663"/>
          </a:xfrm>
          <a:prstGeom prst="rect">
            <a:avLst/>
          </a:prstGeom>
          <a:solidFill>
            <a:srgbClr val="000000">
              <a:alpha val="67843"/>
            </a:srgbClr>
          </a:solidFill>
        </p:spPr>
        <p:txBody>
          <a:bodyPr vert="horz" lIns="91440" tIns="45720" rIns="91440" bIns="45720" rtlCol="0" anchor="ctr">
            <a:normAutofit fontScale="92500" lnSpcReduction="20000"/>
          </a:bodyPr>
          <a:lstStyle>
            <a:lvl1pPr marL="0" indent="0" algn="ctr" defTabSz="914400" rtl="0" eaLnBrk="1" latinLnBrk="0" hangingPunct="1">
              <a:spcBef>
                <a:spcPct val="20000"/>
              </a:spcBef>
              <a:buFont typeface="Arial" pitchFamily="34" charset="0"/>
              <a:buNone/>
              <a:defRPr sz="2800" kern="1200" baseline="0">
                <a:solidFill>
                  <a:srgbClr val="10335A"/>
                </a:solidFill>
                <a:latin typeface="Arial Black" pitchFamily="34" charset="0"/>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5400" b="1" dirty="0" smtClean="0">
                <a:solidFill>
                  <a:srgbClr val="92D050"/>
                </a:solidFill>
                <a:latin typeface="Arial" panose="020B0604020202020204" pitchFamily="34" charset="0"/>
                <a:cs typeface="Arial" panose="020B0604020202020204" pitchFamily="34" charset="0"/>
              </a:rPr>
              <a:t>Daily routine and child-led activities</a:t>
            </a:r>
            <a:endParaRPr lang="en-US" sz="5400" b="1" dirty="0">
              <a:solidFill>
                <a:srgbClr val="92D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43750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9129" y="83604"/>
            <a:ext cx="8976947" cy="813211"/>
          </a:xfrm>
          <a:solidFill>
            <a:schemeClr val="tx2">
              <a:lumMod val="60000"/>
              <a:lumOff val="40000"/>
            </a:schemeClr>
          </a:solidFill>
        </p:spPr>
        <p:txBody>
          <a:bodyPr>
            <a:noAutofit/>
          </a:bodyPr>
          <a:lstStyle/>
          <a:p>
            <a:r>
              <a:rPr lang="en-US" b="1" dirty="0" smtClean="0">
                <a:solidFill>
                  <a:schemeClr val="bg1"/>
                </a:solidFill>
              </a:rPr>
              <a:t>Child-led activities</a:t>
            </a:r>
            <a:endParaRPr lang="en-US" b="1" dirty="0">
              <a:solidFill>
                <a:schemeClr val="bg1"/>
              </a:solidFill>
            </a:endParaRPr>
          </a:p>
        </p:txBody>
      </p:sp>
      <p:graphicFrame>
        <p:nvGraphicFramePr>
          <p:cNvPr id="6" name="Chart Placeholder 5"/>
          <p:cNvGraphicFramePr>
            <a:graphicFrameLocks noGrp="1"/>
          </p:cNvGraphicFramePr>
          <p:nvPr>
            <p:ph type="chart" sz="quarter" idx="11"/>
            <p:extLst>
              <p:ext uri="{D42A27DB-BD31-4B8C-83A1-F6EECF244321}">
                <p14:modId xmlns:p14="http://schemas.microsoft.com/office/powerpoint/2010/main" val="2772118755"/>
              </p:ext>
            </p:extLst>
          </p:nvPr>
        </p:nvGraphicFramePr>
        <p:xfrm>
          <a:off x="79129" y="1015022"/>
          <a:ext cx="8976947" cy="5737469"/>
        </p:xfrm>
        <a:graphic>
          <a:graphicData uri="http://schemas.openxmlformats.org/drawingml/2006/chart">
            <c:chart xmlns:c="http://schemas.openxmlformats.org/drawingml/2006/chart" xmlns:r="http://schemas.openxmlformats.org/officeDocument/2006/relationships" r:id="rId2"/>
          </a:graphicData>
        </a:graphic>
      </p:graphicFrame>
      <p:sp>
        <p:nvSpPr>
          <p:cNvPr id="4" name="Rounded Rectangle 3"/>
          <p:cNvSpPr/>
          <p:nvPr/>
        </p:nvSpPr>
        <p:spPr>
          <a:xfrm>
            <a:off x="2846327" y="2045265"/>
            <a:ext cx="3238214" cy="1089821"/>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400" dirty="0" smtClean="0"/>
              <a:t>The overall decline in child-led activities likely results from increased enrollment, and shortages in teachers, classroom space, and learning materials. </a:t>
            </a:r>
            <a:endParaRPr lang="en-US" sz="1400" dirty="0"/>
          </a:p>
        </p:txBody>
      </p:sp>
      <p:sp>
        <p:nvSpPr>
          <p:cNvPr id="5" name="Rounded Rectangle 4"/>
          <p:cNvSpPr/>
          <p:nvPr/>
        </p:nvSpPr>
        <p:spPr>
          <a:xfrm>
            <a:off x="4050631" y="4028860"/>
            <a:ext cx="3238214" cy="833044"/>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400" dirty="0" smtClean="0"/>
              <a:t>The gap between intervention and control teachers demonstrates the impact of </a:t>
            </a:r>
            <a:r>
              <a:rPr lang="en-US" sz="1400" dirty="0" err="1" smtClean="0"/>
              <a:t>FkW</a:t>
            </a:r>
            <a:r>
              <a:rPr lang="en-US" sz="1400" dirty="0" smtClean="0"/>
              <a:t>. </a:t>
            </a:r>
            <a:endParaRPr lang="en-US" sz="1400" dirty="0"/>
          </a:p>
        </p:txBody>
      </p:sp>
    </p:spTree>
    <p:extLst>
      <p:ext uri="{BB962C8B-B14F-4D97-AF65-F5344CB8AC3E}">
        <p14:creationId xmlns:p14="http://schemas.microsoft.com/office/powerpoint/2010/main" val="22365117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txBox="1">
            <a:spLocks/>
          </p:cNvSpPr>
          <p:nvPr/>
        </p:nvSpPr>
        <p:spPr>
          <a:xfrm>
            <a:off x="87923" y="117414"/>
            <a:ext cx="8959362" cy="999209"/>
          </a:xfrm>
          <a:prstGeom prst="rect">
            <a:avLst/>
          </a:prstGeom>
          <a:solidFill>
            <a:schemeClr val="tx2">
              <a:lumMod val="60000"/>
              <a:lumOff val="40000"/>
            </a:schemeClr>
          </a:solidFill>
          <a:ln>
            <a:solidFill>
              <a:schemeClr val="accent1">
                <a:lumMod val="75000"/>
              </a:schemeClr>
            </a:solidFill>
          </a:ln>
        </p:spPr>
        <p:txBody>
          <a:bodyPr vert="horz" lIns="91440" tIns="45720" rIns="91440" bIns="45720" rtlCol="0" anchor="ctr">
            <a:noAutofit/>
          </a:bodyPr>
          <a:lstStyle>
            <a:lvl1pPr algn="ctr" defTabSz="914400" rtl="0" eaLnBrk="1" latinLnBrk="0" hangingPunct="1">
              <a:spcBef>
                <a:spcPct val="0"/>
              </a:spcBef>
              <a:buNone/>
              <a:defRPr sz="3200" kern="1200">
                <a:solidFill>
                  <a:schemeClr val="bg1"/>
                </a:solidFill>
                <a:latin typeface="Arial" pitchFamily="34" charset="0"/>
                <a:ea typeface="+mj-ea"/>
                <a:cs typeface="Arial" pitchFamily="34" charset="0"/>
              </a:defRPr>
            </a:lvl1pPr>
          </a:lstStyle>
          <a:p>
            <a:r>
              <a:rPr lang="en-US" b="1" dirty="0" smtClean="0"/>
              <a:t>Child led activities: </a:t>
            </a:r>
          </a:p>
          <a:p>
            <a:r>
              <a:rPr lang="en-US" sz="2400" b="1" dirty="0" smtClean="0"/>
              <a:t>Qualitative findings</a:t>
            </a:r>
            <a:endParaRPr lang="en-US" sz="2400" b="1" dirty="0"/>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3668442" y="1351966"/>
            <a:ext cx="5614186" cy="5143500"/>
          </a:xfrm>
          <a:prstGeom prst="rect">
            <a:avLst/>
          </a:prstGeom>
        </p:spPr>
      </p:pic>
      <p:sp>
        <p:nvSpPr>
          <p:cNvPr id="8" name="Text Placeholder 8"/>
          <p:cNvSpPr>
            <a:spLocks noGrp="1"/>
          </p:cNvSpPr>
          <p:nvPr>
            <p:ph type="body" sz="quarter" idx="4294967295"/>
          </p:nvPr>
        </p:nvSpPr>
        <p:spPr>
          <a:xfrm>
            <a:off x="65248" y="2880895"/>
            <a:ext cx="3815862" cy="1642979"/>
          </a:xfrm>
          <a:prstGeom prst="rect">
            <a:avLst/>
          </a:prstGeom>
        </p:spPr>
        <p:txBody>
          <a:bodyPr>
            <a:normAutofit/>
          </a:bodyPr>
          <a:lstStyle/>
          <a:p>
            <a:pPr>
              <a:spcBef>
                <a:spcPts val="600"/>
              </a:spcBef>
              <a:spcAft>
                <a:spcPts val="0"/>
              </a:spcAft>
            </a:pPr>
            <a:r>
              <a:rPr lang="en-US" sz="2000" dirty="0" smtClean="0"/>
              <a:t>Again, challenges to implementation include:</a:t>
            </a:r>
          </a:p>
          <a:p>
            <a:pPr lvl="1">
              <a:spcBef>
                <a:spcPts val="600"/>
              </a:spcBef>
            </a:pPr>
            <a:r>
              <a:rPr lang="en-US" sz="1600" dirty="0" smtClean="0"/>
              <a:t>Congested classrooms, and</a:t>
            </a:r>
          </a:p>
          <a:p>
            <a:pPr lvl="1">
              <a:spcBef>
                <a:spcPts val="600"/>
              </a:spcBef>
            </a:pPr>
            <a:r>
              <a:rPr lang="en-US" sz="1600" dirty="0" smtClean="0"/>
              <a:t>Teacher, space, and material shortages.</a:t>
            </a:r>
            <a:endParaRPr lang="en-US" sz="1600" dirty="0"/>
          </a:p>
        </p:txBody>
      </p:sp>
      <p:sp>
        <p:nvSpPr>
          <p:cNvPr id="9" name="Text Placeholder 2"/>
          <p:cNvSpPr>
            <a:spLocks noGrp="1"/>
          </p:cNvSpPr>
          <p:nvPr>
            <p:ph type="body" sz="quarter" idx="4294967295"/>
          </p:nvPr>
        </p:nvSpPr>
        <p:spPr>
          <a:xfrm>
            <a:off x="87923" y="1515973"/>
            <a:ext cx="3815861" cy="1027847"/>
          </a:xfrm>
          <a:prstGeom prst="rect">
            <a:avLst/>
          </a:prstGeom>
        </p:spPr>
        <p:txBody>
          <a:bodyPr>
            <a:normAutofit/>
          </a:bodyPr>
          <a:lstStyle/>
          <a:p>
            <a:pPr>
              <a:spcBef>
                <a:spcPts val="0"/>
              </a:spcBef>
            </a:pPr>
            <a:r>
              <a:rPr lang="en-US" sz="1900" b="0" dirty="0" smtClean="0"/>
              <a:t>Most teachers recognize the value and strive to </a:t>
            </a:r>
            <a:r>
              <a:rPr lang="en-US" sz="1900" dirty="0"/>
              <a:t>implement </a:t>
            </a:r>
            <a:r>
              <a:rPr lang="en-US" sz="1900" dirty="0" smtClean="0"/>
              <a:t> </a:t>
            </a:r>
            <a:r>
              <a:rPr lang="en-US" sz="1900" dirty="0"/>
              <a:t>child led activities </a:t>
            </a:r>
            <a:endParaRPr lang="en-US" sz="1900" b="0" dirty="0" smtClean="0"/>
          </a:p>
        </p:txBody>
      </p:sp>
      <p:sp>
        <p:nvSpPr>
          <p:cNvPr id="16" name="Text Placeholder 1"/>
          <p:cNvSpPr>
            <a:spLocks noGrp="1"/>
          </p:cNvSpPr>
          <p:nvPr>
            <p:ph type="body" sz="quarter" idx="4294967295"/>
          </p:nvPr>
        </p:nvSpPr>
        <p:spPr>
          <a:xfrm>
            <a:off x="87925" y="1175597"/>
            <a:ext cx="3115985" cy="475375"/>
          </a:xfrm>
          <a:prstGeom prst="rect">
            <a:avLst/>
          </a:prstGeom>
        </p:spPr>
        <p:txBody>
          <a:bodyPr/>
          <a:lstStyle/>
          <a:p>
            <a:pPr marL="0" indent="0">
              <a:buNone/>
            </a:pPr>
            <a:r>
              <a:rPr lang="en-US" sz="1800" b="1" dirty="0" smtClean="0">
                <a:solidFill>
                  <a:srgbClr val="92D050"/>
                </a:solidFill>
                <a:latin typeface="Arial Black" panose="020B0A04020102020204" pitchFamily="34" charset="0"/>
              </a:rPr>
              <a:t>Accomplishments</a:t>
            </a:r>
            <a:endParaRPr lang="en-US" sz="1800" b="1" dirty="0">
              <a:solidFill>
                <a:srgbClr val="92D050"/>
              </a:solidFill>
              <a:latin typeface="Arial Black" panose="020B0A04020102020204" pitchFamily="34" charset="0"/>
            </a:endParaRPr>
          </a:p>
        </p:txBody>
      </p:sp>
      <p:sp>
        <p:nvSpPr>
          <p:cNvPr id="17" name="Text Placeholder 1"/>
          <p:cNvSpPr>
            <a:spLocks noGrp="1"/>
          </p:cNvSpPr>
          <p:nvPr>
            <p:ph type="body" sz="quarter" idx="4294967295"/>
          </p:nvPr>
        </p:nvSpPr>
        <p:spPr>
          <a:xfrm>
            <a:off x="87924" y="2544906"/>
            <a:ext cx="3115985" cy="475375"/>
          </a:xfrm>
          <a:prstGeom prst="rect">
            <a:avLst/>
          </a:prstGeom>
        </p:spPr>
        <p:txBody>
          <a:bodyPr/>
          <a:lstStyle/>
          <a:p>
            <a:pPr marL="0" indent="0">
              <a:buNone/>
            </a:pPr>
            <a:r>
              <a:rPr lang="en-US" sz="1800" b="1" dirty="0" smtClean="0">
                <a:solidFill>
                  <a:srgbClr val="92D050"/>
                </a:solidFill>
                <a:latin typeface="Arial Black" panose="020B0A04020102020204" pitchFamily="34" charset="0"/>
              </a:rPr>
              <a:t>Challenges</a:t>
            </a:r>
            <a:endParaRPr lang="en-US" sz="1800" b="1" dirty="0">
              <a:solidFill>
                <a:srgbClr val="92D050"/>
              </a:solidFill>
              <a:latin typeface="Arial Black" panose="020B0A04020102020204" pitchFamily="34" charset="0"/>
            </a:endParaRPr>
          </a:p>
        </p:txBody>
      </p:sp>
      <p:sp>
        <p:nvSpPr>
          <p:cNvPr id="18" name="Rectangular Callout 17"/>
          <p:cNvSpPr/>
          <p:nvPr/>
        </p:nvSpPr>
        <p:spPr>
          <a:xfrm>
            <a:off x="151255" y="4616055"/>
            <a:ext cx="3643849" cy="2114754"/>
          </a:xfrm>
          <a:prstGeom prst="wedgeRectCallout">
            <a:avLst>
              <a:gd name="adj1" fmla="val 50405"/>
              <a:gd name="adj2" fmla="val -61223"/>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700" dirty="0" smtClean="0"/>
              <a:t>“</a:t>
            </a:r>
            <a:r>
              <a:rPr lang="en-US" sz="1600" dirty="0"/>
              <a:t>There are barriers in implementing multiple approaches in the class as the students are many </a:t>
            </a:r>
            <a:r>
              <a:rPr lang="en-US" sz="1600" dirty="0" smtClean="0"/>
              <a:t>that some </a:t>
            </a:r>
            <a:r>
              <a:rPr lang="en-US" sz="1600" dirty="0"/>
              <a:t>of the approaches are </a:t>
            </a:r>
            <a:r>
              <a:rPr lang="en-US" sz="1600" dirty="0" smtClean="0"/>
              <a:t>impossible</a:t>
            </a:r>
            <a:r>
              <a:rPr lang="en-US" sz="1700" dirty="0" smtClean="0"/>
              <a:t>.</a:t>
            </a:r>
            <a:r>
              <a:rPr lang="en-US" sz="1600" dirty="0"/>
              <a:t> Truly many of the approaches are impossible because of the huge number of the students</a:t>
            </a:r>
            <a:r>
              <a:rPr lang="en-US" sz="1600" dirty="0" smtClean="0"/>
              <a:t>.</a:t>
            </a:r>
            <a:r>
              <a:rPr lang="en-US" sz="1700" dirty="0" smtClean="0"/>
              <a:t>”            </a:t>
            </a:r>
          </a:p>
          <a:p>
            <a:r>
              <a:rPr lang="en-US" sz="1700" dirty="0"/>
              <a:t> </a:t>
            </a:r>
            <a:r>
              <a:rPr lang="en-US" sz="1700" dirty="0" smtClean="0"/>
              <a:t>                                  Teacher Mwanza</a:t>
            </a:r>
          </a:p>
        </p:txBody>
      </p:sp>
    </p:spTree>
    <p:extLst>
      <p:ext uri="{BB962C8B-B14F-4D97-AF65-F5344CB8AC3E}">
        <p14:creationId xmlns:p14="http://schemas.microsoft.com/office/powerpoint/2010/main" val="15949255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3654691" y="1431625"/>
            <a:ext cx="5641687" cy="5143500"/>
          </a:xfrm>
          <a:prstGeom prst="rect">
            <a:avLst/>
          </a:prstGeom>
        </p:spPr>
      </p:pic>
      <p:sp>
        <p:nvSpPr>
          <p:cNvPr id="5" name="Title 1"/>
          <p:cNvSpPr txBox="1">
            <a:spLocks/>
          </p:cNvSpPr>
          <p:nvPr/>
        </p:nvSpPr>
        <p:spPr>
          <a:xfrm>
            <a:off x="87923" y="117414"/>
            <a:ext cx="8959362" cy="999209"/>
          </a:xfrm>
          <a:prstGeom prst="rect">
            <a:avLst/>
          </a:prstGeom>
          <a:solidFill>
            <a:schemeClr val="tx2">
              <a:lumMod val="60000"/>
              <a:lumOff val="40000"/>
            </a:schemeClr>
          </a:solidFill>
          <a:ln>
            <a:solidFill>
              <a:schemeClr val="accent1">
                <a:lumMod val="75000"/>
              </a:schemeClr>
            </a:solidFill>
          </a:ln>
        </p:spPr>
        <p:txBody>
          <a:bodyPr vert="horz" lIns="91440" tIns="45720" rIns="91440" bIns="45720" rtlCol="0" anchor="ctr">
            <a:noAutofit/>
          </a:bodyPr>
          <a:lstStyle>
            <a:lvl1pPr algn="ctr" defTabSz="914400" rtl="0" eaLnBrk="1" latinLnBrk="0" hangingPunct="1">
              <a:spcBef>
                <a:spcPct val="0"/>
              </a:spcBef>
              <a:buNone/>
              <a:defRPr sz="3200" kern="1200">
                <a:solidFill>
                  <a:schemeClr val="bg1"/>
                </a:solidFill>
                <a:latin typeface="Arial" pitchFamily="34" charset="0"/>
                <a:ea typeface="+mj-ea"/>
                <a:cs typeface="Arial" pitchFamily="34" charset="0"/>
              </a:defRPr>
            </a:lvl1pPr>
          </a:lstStyle>
          <a:p>
            <a:r>
              <a:rPr lang="en-US" b="1" dirty="0" smtClean="0"/>
              <a:t>Child led activities: </a:t>
            </a:r>
          </a:p>
          <a:p>
            <a:r>
              <a:rPr lang="en-US" sz="2400" b="1" dirty="0" smtClean="0"/>
              <a:t>Voices of respondents</a:t>
            </a:r>
            <a:endParaRPr lang="en-US" sz="2400" b="1" dirty="0"/>
          </a:p>
        </p:txBody>
      </p:sp>
      <p:sp>
        <p:nvSpPr>
          <p:cNvPr id="7" name="Rectangular Callout 6"/>
          <p:cNvSpPr/>
          <p:nvPr/>
        </p:nvSpPr>
        <p:spPr>
          <a:xfrm>
            <a:off x="104642" y="4812632"/>
            <a:ext cx="2055681" cy="1919323"/>
          </a:xfrm>
          <a:prstGeom prst="wedgeRectCallout">
            <a:avLst>
              <a:gd name="adj1" fmla="val 25321"/>
              <a:gd name="adj2" fmla="val -657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700" dirty="0" smtClean="0"/>
              <a:t>“[Child led activities] makes the teaching process easier because children can learn on their own.” </a:t>
            </a:r>
          </a:p>
          <a:p>
            <a:r>
              <a:rPr lang="en-US" sz="1700" dirty="0"/>
              <a:t> </a:t>
            </a:r>
            <a:r>
              <a:rPr lang="en-US" sz="1700" dirty="0" smtClean="0"/>
              <a:t>    Teacher Mwanza</a:t>
            </a:r>
            <a:endParaRPr lang="en-US" sz="1700" dirty="0"/>
          </a:p>
        </p:txBody>
      </p:sp>
      <p:sp>
        <p:nvSpPr>
          <p:cNvPr id="8" name="Rectangular Callout 7"/>
          <p:cNvSpPr/>
          <p:nvPr/>
        </p:nvSpPr>
        <p:spPr>
          <a:xfrm>
            <a:off x="2286001" y="4166363"/>
            <a:ext cx="2281604" cy="2657855"/>
          </a:xfrm>
          <a:prstGeom prst="wedgeRectCallout">
            <a:avLst>
              <a:gd name="adj1" fmla="val 50405"/>
              <a:gd name="adj2" fmla="val -612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700" dirty="0" smtClean="0"/>
              <a:t>“It’s </a:t>
            </a:r>
            <a:r>
              <a:rPr lang="en-US" sz="1700" dirty="0"/>
              <a:t>important because without them being interactive then the goals won’t be </a:t>
            </a:r>
            <a:r>
              <a:rPr lang="en-US" sz="1700" dirty="0" smtClean="0"/>
              <a:t>reached. When children </a:t>
            </a:r>
            <a:r>
              <a:rPr lang="en-US" sz="1700" dirty="0"/>
              <a:t>participate effectively then the goals will be reached </a:t>
            </a:r>
            <a:r>
              <a:rPr lang="en-US" sz="1700" dirty="0" smtClean="0"/>
              <a:t>effectively.” </a:t>
            </a:r>
          </a:p>
          <a:p>
            <a:r>
              <a:rPr lang="en-US" sz="1700" dirty="0"/>
              <a:t> </a:t>
            </a:r>
            <a:r>
              <a:rPr lang="en-US" sz="1700" dirty="0" smtClean="0"/>
              <a:t>       Teacher Mwanza</a:t>
            </a:r>
            <a:endParaRPr lang="en-US" sz="1700" dirty="0"/>
          </a:p>
        </p:txBody>
      </p:sp>
      <p:sp>
        <p:nvSpPr>
          <p:cNvPr id="9" name="Rectangular Callout 8"/>
          <p:cNvSpPr/>
          <p:nvPr/>
        </p:nvSpPr>
        <p:spPr>
          <a:xfrm>
            <a:off x="199380" y="1292534"/>
            <a:ext cx="3341341" cy="2653824"/>
          </a:xfrm>
          <a:prstGeom prst="wedgeRectCallout">
            <a:avLst>
              <a:gd name="adj1" fmla="val -1697"/>
              <a:gd name="adj2" fmla="val 684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700" dirty="0">
                <a:solidFill>
                  <a:schemeClr val="bg1"/>
                </a:solidFill>
                <a:latin typeface="+mj-lt"/>
                <a:cs typeface="Arial" panose="020B0604020202020204" pitchFamily="34" charset="0"/>
              </a:rPr>
              <a:t>“I </a:t>
            </a:r>
            <a:r>
              <a:rPr lang="en-US" sz="1700" dirty="0" smtClean="0">
                <a:solidFill>
                  <a:schemeClr val="bg1"/>
                </a:solidFill>
                <a:latin typeface="+mj-lt"/>
                <a:cs typeface="Arial" panose="020B0604020202020204" pitchFamily="34" charset="0"/>
              </a:rPr>
              <a:t>use </a:t>
            </a:r>
            <a:r>
              <a:rPr lang="en-US" sz="1700" dirty="0">
                <a:solidFill>
                  <a:schemeClr val="bg1"/>
                </a:solidFill>
                <a:latin typeface="+mj-lt"/>
                <a:cs typeface="Arial" panose="020B0604020202020204" pitchFamily="34" charset="0"/>
              </a:rPr>
              <a:t>the approaches. I was taught that you should draw your materials as big and colorful as it can to make it attractive. You can take the students out and teach them by actions and games where you participate in those games. At times you give students chances to talk and play with you.”  </a:t>
            </a:r>
            <a:endParaRPr lang="en-US" sz="1700" dirty="0" smtClean="0">
              <a:solidFill>
                <a:schemeClr val="bg1"/>
              </a:solidFill>
              <a:latin typeface="+mj-lt"/>
              <a:cs typeface="Arial" panose="020B0604020202020204" pitchFamily="34" charset="0"/>
            </a:endParaRPr>
          </a:p>
          <a:p>
            <a:r>
              <a:rPr lang="en-US" sz="1700" dirty="0">
                <a:solidFill>
                  <a:schemeClr val="bg1"/>
                </a:solidFill>
                <a:latin typeface="+mj-lt"/>
                <a:cs typeface="Arial" panose="020B0604020202020204" pitchFamily="34" charset="0"/>
              </a:rPr>
              <a:t> </a:t>
            </a:r>
            <a:r>
              <a:rPr lang="en-US" sz="1700" dirty="0" smtClean="0">
                <a:solidFill>
                  <a:schemeClr val="bg1"/>
                </a:solidFill>
                <a:latin typeface="+mj-lt"/>
                <a:cs typeface="Arial" panose="020B0604020202020204" pitchFamily="34" charset="0"/>
              </a:rPr>
              <a:t>                           </a:t>
            </a:r>
            <a:r>
              <a:rPr lang="en-US" sz="1700" dirty="0" smtClean="0">
                <a:solidFill>
                  <a:schemeClr val="bg1"/>
                </a:solidFill>
                <a:latin typeface="Calibri" panose="020F0502020204030204" pitchFamily="34" charset="0"/>
                <a:cs typeface="Calibri" panose="020F0502020204030204" pitchFamily="34" charset="0"/>
              </a:rPr>
              <a:t>Teacher</a:t>
            </a:r>
            <a:r>
              <a:rPr lang="en-US" sz="1700" dirty="0" smtClean="0">
                <a:solidFill>
                  <a:schemeClr val="bg1"/>
                </a:solidFill>
                <a:latin typeface="Arial" panose="020B0604020202020204" pitchFamily="34" charset="0"/>
                <a:cs typeface="Arial" panose="020B0604020202020204" pitchFamily="34" charset="0"/>
              </a:rPr>
              <a:t> </a:t>
            </a:r>
            <a:r>
              <a:rPr lang="en-US" sz="1700" dirty="0" smtClean="0">
                <a:solidFill>
                  <a:schemeClr val="bg1"/>
                </a:solidFill>
                <a:latin typeface="+mj-lt"/>
                <a:cs typeface="Arial" panose="020B0604020202020204" pitchFamily="34" charset="0"/>
              </a:rPr>
              <a:t>Moshi</a:t>
            </a:r>
            <a:endParaRPr lang="en-US" sz="1700"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31275279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086280"/>
            <a:ext cx="9144000" cy="5771720"/>
          </a:xfrm>
          <a:prstGeom prst="rect">
            <a:avLst/>
          </a:prstGeom>
        </p:spPr>
      </p:pic>
      <p:sp>
        <p:nvSpPr>
          <p:cNvPr id="3" name="Text Placeholder 1"/>
          <p:cNvSpPr txBox="1">
            <a:spLocks/>
          </p:cNvSpPr>
          <p:nvPr/>
        </p:nvSpPr>
        <p:spPr>
          <a:xfrm>
            <a:off x="0" y="0"/>
            <a:ext cx="9144000" cy="1086280"/>
          </a:xfrm>
          <a:prstGeom prst="rect">
            <a:avLst/>
          </a:prstGeom>
          <a:solidFill>
            <a:srgbClr val="000000">
              <a:alpha val="67843"/>
            </a:srgbClr>
          </a:solidFill>
        </p:spPr>
        <p:txBody>
          <a:bodyPr vert="horz" lIns="91440" tIns="45720" rIns="91440" bIns="45720" rtlCol="0" anchor="ctr">
            <a:normAutofit fontScale="70000" lnSpcReduction="20000"/>
          </a:bodyPr>
          <a:lstStyle>
            <a:lvl1pPr marL="0" indent="0" algn="ctr" defTabSz="914400" rtl="0" eaLnBrk="1" latinLnBrk="0" hangingPunct="1">
              <a:spcBef>
                <a:spcPct val="20000"/>
              </a:spcBef>
              <a:buFont typeface="Arial" pitchFamily="34" charset="0"/>
              <a:buNone/>
              <a:defRPr sz="2800" kern="1200" baseline="0">
                <a:solidFill>
                  <a:srgbClr val="10335A"/>
                </a:solidFill>
                <a:latin typeface="Arial Black" pitchFamily="34" charset="0"/>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5400" b="1" dirty="0" smtClean="0">
                <a:solidFill>
                  <a:srgbClr val="92D050"/>
                </a:solidFill>
                <a:latin typeface="Arial" panose="020B0604020202020204" pitchFamily="34" charset="0"/>
                <a:cs typeface="Arial" panose="020B0604020202020204" pitchFamily="34" charset="0"/>
              </a:rPr>
              <a:t>Classroom management and arrangements </a:t>
            </a:r>
            <a:endParaRPr lang="en-US" sz="5400" b="1" dirty="0">
              <a:solidFill>
                <a:srgbClr val="92D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78499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Chart Placeholder 7"/>
          <p:cNvGraphicFramePr>
            <a:graphicFrameLocks noGrp="1"/>
          </p:cNvGraphicFramePr>
          <p:nvPr>
            <p:ph type="chart" sz="quarter" idx="11"/>
            <p:extLst>
              <p:ext uri="{D42A27DB-BD31-4B8C-83A1-F6EECF244321}">
                <p14:modId xmlns:p14="http://schemas.microsoft.com/office/powerpoint/2010/main" val="629558709"/>
              </p:ext>
            </p:extLst>
          </p:nvPr>
        </p:nvGraphicFramePr>
        <p:xfrm>
          <a:off x="111064" y="1203158"/>
          <a:ext cx="8918636" cy="5589528"/>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111064" y="79131"/>
            <a:ext cx="8918636" cy="955919"/>
          </a:xfrm>
          <a:solidFill>
            <a:schemeClr val="tx2">
              <a:lumMod val="60000"/>
              <a:lumOff val="40000"/>
            </a:schemeClr>
          </a:solidFill>
        </p:spPr>
        <p:txBody>
          <a:bodyPr>
            <a:noAutofit/>
          </a:bodyPr>
          <a:lstStyle/>
          <a:p>
            <a:r>
              <a:rPr lang="en-US" b="1" dirty="0" smtClean="0">
                <a:solidFill>
                  <a:schemeClr val="bg1"/>
                </a:solidFill>
              </a:rPr>
              <a:t>Classroom management and climate</a:t>
            </a:r>
            <a:endParaRPr lang="en-US" b="1" dirty="0">
              <a:solidFill>
                <a:schemeClr val="bg1"/>
              </a:solidFill>
            </a:endParaRPr>
          </a:p>
        </p:txBody>
      </p:sp>
      <p:sp>
        <p:nvSpPr>
          <p:cNvPr id="4" name="Rounded Rectangle 3"/>
          <p:cNvSpPr/>
          <p:nvPr/>
        </p:nvSpPr>
        <p:spPr>
          <a:xfrm>
            <a:off x="2985815" y="3773886"/>
            <a:ext cx="2844344" cy="2216883"/>
          </a:xfrm>
          <a:prstGeom prst="roundRect">
            <a:avLst/>
          </a:prstGeom>
        </p:spPr>
        <p:style>
          <a:lnRef idx="1">
            <a:schemeClr val="accent3"/>
          </a:lnRef>
          <a:fillRef idx="2">
            <a:schemeClr val="accent3"/>
          </a:fillRef>
          <a:effectRef idx="1">
            <a:schemeClr val="accent3"/>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400" dirty="0" smtClean="0"/>
              <a:t>Classroom management </a:t>
            </a:r>
            <a:r>
              <a:rPr lang="en-US" sz="1400" dirty="0"/>
              <a:t>has </a:t>
            </a:r>
            <a:r>
              <a:rPr lang="en-US" sz="1400" dirty="0" smtClean="0"/>
              <a:t>improved in both regions since the baseline in 2014. </a:t>
            </a:r>
          </a:p>
          <a:p>
            <a:endParaRPr lang="en-US" sz="1400" dirty="0"/>
          </a:p>
          <a:p>
            <a:r>
              <a:rPr lang="en-US" sz="1400" dirty="0" smtClean="0"/>
              <a:t>In Mwanza, the control schools are closing the gap with intervention schools. This is likely due to education officials working to implement </a:t>
            </a:r>
            <a:r>
              <a:rPr lang="en-US" sz="1400" dirty="0" err="1" smtClean="0"/>
              <a:t>FkW</a:t>
            </a:r>
            <a:r>
              <a:rPr lang="en-US" sz="1400" dirty="0" smtClean="0"/>
              <a:t> at all schools</a:t>
            </a:r>
            <a:r>
              <a:rPr lang="en-US" sz="1400" dirty="0"/>
              <a:t>. </a:t>
            </a:r>
          </a:p>
        </p:txBody>
      </p:sp>
    </p:spTree>
    <p:extLst>
      <p:ext uri="{BB962C8B-B14F-4D97-AF65-F5344CB8AC3E}">
        <p14:creationId xmlns:p14="http://schemas.microsoft.com/office/powerpoint/2010/main" val="18159292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4691179" y="1231942"/>
            <a:ext cx="2091194" cy="475375"/>
          </a:xfrm>
        </p:spPr>
        <p:txBody>
          <a:bodyPr>
            <a:normAutofit/>
          </a:bodyPr>
          <a:lstStyle/>
          <a:p>
            <a:r>
              <a:rPr lang="en-US" sz="2400" dirty="0" smtClean="0"/>
              <a:t>Challenges</a:t>
            </a:r>
            <a:endParaRPr lang="en-US" sz="2400" dirty="0"/>
          </a:p>
        </p:txBody>
      </p:sp>
      <p:sp>
        <p:nvSpPr>
          <p:cNvPr id="9" name="Text Placeholder 8"/>
          <p:cNvSpPr>
            <a:spLocks noGrp="1"/>
          </p:cNvSpPr>
          <p:nvPr>
            <p:ph type="body" sz="quarter" idx="11"/>
          </p:nvPr>
        </p:nvSpPr>
        <p:spPr>
          <a:xfrm>
            <a:off x="4468872" y="1646906"/>
            <a:ext cx="4503247" cy="5111403"/>
          </a:xfrm>
        </p:spPr>
        <p:txBody>
          <a:bodyPr>
            <a:normAutofit/>
          </a:bodyPr>
          <a:lstStyle/>
          <a:p>
            <a:r>
              <a:rPr lang="en-US" sz="2200" dirty="0" smtClean="0"/>
              <a:t>Classroom space is insufficient to manage class effectively.</a:t>
            </a:r>
          </a:p>
          <a:p>
            <a:r>
              <a:rPr lang="en-US" sz="2200" dirty="0" smtClean="0"/>
              <a:t>Congested classrooms limits teachers’ ability to implement best practices.</a:t>
            </a:r>
          </a:p>
          <a:p>
            <a:r>
              <a:rPr lang="en-US" sz="2200" dirty="0" smtClean="0"/>
              <a:t>Pre-primary classes share space with other grades.</a:t>
            </a:r>
          </a:p>
          <a:p>
            <a:r>
              <a:rPr lang="en-US" sz="2200" dirty="0" smtClean="0"/>
              <a:t>Teachers face behavioral problems when classrooms are overcrowded and lack learning materials and when students are hungry (in the absence of feeding programs).</a:t>
            </a:r>
            <a:endParaRPr lang="en-US" sz="2200" dirty="0"/>
          </a:p>
        </p:txBody>
      </p:sp>
      <p:sp>
        <p:nvSpPr>
          <p:cNvPr id="2" name="Text Placeholder 1"/>
          <p:cNvSpPr>
            <a:spLocks noGrp="1"/>
          </p:cNvSpPr>
          <p:nvPr>
            <p:ph type="body" sz="quarter" idx="12"/>
          </p:nvPr>
        </p:nvSpPr>
        <p:spPr>
          <a:xfrm>
            <a:off x="187215" y="1231942"/>
            <a:ext cx="3984175" cy="475375"/>
          </a:xfrm>
        </p:spPr>
        <p:txBody>
          <a:bodyPr/>
          <a:lstStyle/>
          <a:p>
            <a:r>
              <a:rPr lang="en-US" sz="2400" dirty="0" smtClean="0"/>
              <a:t>Accomplishments</a:t>
            </a:r>
            <a:endParaRPr lang="en-US" sz="2400" dirty="0"/>
          </a:p>
        </p:txBody>
      </p:sp>
      <p:sp>
        <p:nvSpPr>
          <p:cNvPr id="3" name="Text Placeholder 2"/>
          <p:cNvSpPr>
            <a:spLocks noGrp="1"/>
          </p:cNvSpPr>
          <p:nvPr>
            <p:ph type="body" sz="quarter" idx="13"/>
          </p:nvPr>
        </p:nvSpPr>
        <p:spPr>
          <a:xfrm>
            <a:off x="140676" y="1672387"/>
            <a:ext cx="4077255" cy="4780470"/>
          </a:xfrm>
        </p:spPr>
        <p:txBody>
          <a:bodyPr>
            <a:normAutofit fontScale="92500" lnSpcReduction="10000"/>
          </a:bodyPr>
          <a:lstStyle/>
          <a:p>
            <a:r>
              <a:rPr lang="en-US" sz="2400" b="0" dirty="0" smtClean="0"/>
              <a:t>Most intervention schools continue to implement strong classroom management practices.</a:t>
            </a:r>
          </a:p>
          <a:p>
            <a:r>
              <a:rPr lang="en-US" sz="2400" b="0" dirty="0" smtClean="0"/>
              <a:t>Teachers describe how they manage classrooms using strong instructional practices, participatory methods, learning materials, and by developing positive relationships with students.</a:t>
            </a:r>
          </a:p>
          <a:p>
            <a:r>
              <a:rPr lang="en-US" sz="2400" b="0" dirty="0" smtClean="0"/>
              <a:t>Many teachers overcome challenges because they love students and teaching.</a:t>
            </a:r>
            <a:endParaRPr lang="en-US" sz="2400" b="0" dirty="0"/>
          </a:p>
        </p:txBody>
      </p:sp>
      <p:sp>
        <p:nvSpPr>
          <p:cNvPr id="13" name="Title 1"/>
          <p:cNvSpPr txBox="1">
            <a:spLocks/>
          </p:cNvSpPr>
          <p:nvPr/>
        </p:nvSpPr>
        <p:spPr>
          <a:xfrm>
            <a:off x="87923" y="117414"/>
            <a:ext cx="8959362" cy="999209"/>
          </a:xfrm>
          <a:prstGeom prst="rect">
            <a:avLst/>
          </a:prstGeom>
          <a:solidFill>
            <a:schemeClr val="tx2">
              <a:lumMod val="60000"/>
              <a:lumOff val="40000"/>
            </a:schemeClr>
          </a:solidFill>
          <a:ln>
            <a:solidFill>
              <a:schemeClr val="accent1">
                <a:lumMod val="75000"/>
              </a:schemeClr>
            </a:solidFill>
          </a:ln>
        </p:spPr>
        <p:txBody>
          <a:bodyPr vert="horz" lIns="91440" tIns="45720" rIns="91440" bIns="45720" rtlCol="0" anchor="ctr">
            <a:noAutofit/>
          </a:bodyPr>
          <a:lstStyle>
            <a:lvl1pPr algn="ctr" defTabSz="914400" rtl="0" eaLnBrk="1" latinLnBrk="0" hangingPunct="1">
              <a:spcBef>
                <a:spcPct val="0"/>
              </a:spcBef>
              <a:buNone/>
              <a:defRPr sz="3200" kern="1200">
                <a:solidFill>
                  <a:schemeClr val="bg1"/>
                </a:solidFill>
                <a:latin typeface="Arial" pitchFamily="34" charset="0"/>
                <a:ea typeface="+mj-ea"/>
                <a:cs typeface="Arial" pitchFamily="34" charset="0"/>
              </a:defRPr>
            </a:lvl1pPr>
          </a:lstStyle>
          <a:p>
            <a:r>
              <a:rPr lang="en-US" b="1" dirty="0" smtClean="0"/>
              <a:t>Classroom arrangements and management: </a:t>
            </a:r>
            <a:r>
              <a:rPr lang="en-US" sz="2400" b="1" dirty="0" smtClean="0"/>
              <a:t>Qualitative findings</a:t>
            </a:r>
            <a:endParaRPr lang="en-US" sz="2400" b="1" dirty="0"/>
          </a:p>
        </p:txBody>
      </p:sp>
    </p:spTree>
    <p:extLst>
      <p:ext uri="{BB962C8B-B14F-4D97-AF65-F5344CB8AC3E}">
        <p14:creationId xmlns:p14="http://schemas.microsoft.com/office/powerpoint/2010/main" val="6369782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09173" y="2381109"/>
            <a:ext cx="5510294" cy="3380299"/>
          </a:xfrm>
          <a:prstGeom prst="rect">
            <a:avLst/>
          </a:prstGeom>
          <a:ln w="12700">
            <a:noFill/>
          </a:ln>
        </p:spPr>
      </p:pic>
      <p:sp>
        <p:nvSpPr>
          <p:cNvPr id="10" name="Title 1"/>
          <p:cNvSpPr txBox="1">
            <a:spLocks/>
          </p:cNvSpPr>
          <p:nvPr/>
        </p:nvSpPr>
        <p:spPr>
          <a:xfrm>
            <a:off x="87923" y="117414"/>
            <a:ext cx="8959362" cy="999209"/>
          </a:xfrm>
          <a:prstGeom prst="rect">
            <a:avLst/>
          </a:prstGeom>
          <a:solidFill>
            <a:schemeClr val="tx2">
              <a:lumMod val="60000"/>
              <a:lumOff val="40000"/>
            </a:schemeClr>
          </a:solidFill>
          <a:ln>
            <a:solidFill>
              <a:schemeClr val="accent1">
                <a:lumMod val="75000"/>
              </a:schemeClr>
            </a:solidFill>
          </a:ln>
        </p:spPr>
        <p:txBody>
          <a:bodyPr vert="horz" lIns="91440" tIns="45720" rIns="91440" bIns="45720" rtlCol="0" anchor="ctr">
            <a:noAutofit/>
          </a:bodyPr>
          <a:lstStyle>
            <a:lvl1pPr algn="ctr" defTabSz="914400" rtl="0" eaLnBrk="1" latinLnBrk="0" hangingPunct="1">
              <a:spcBef>
                <a:spcPct val="0"/>
              </a:spcBef>
              <a:buNone/>
              <a:defRPr sz="3200" kern="1200">
                <a:solidFill>
                  <a:schemeClr val="bg1"/>
                </a:solidFill>
                <a:latin typeface="Arial" pitchFamily="34" charset="0"/>
                <a:ea typeface="+mj-ea"/>
                <a:cs typeface="Arial" pitchFamily="34" charset="0"/>
              </a:defRPr>
            </a:lvl1pPr>
          </a:lstStyle>
          <a:p>
            <a:r>
              <a:rPr lang="en-US" b="1" dirty="0" smtClean="0"/>
              <a:t>Classroom arrangements and management: </a:t>
            </a:r>
            <a:r>
              <a:rPr lang="en-US" sz="2400" b="1" dirty="0" smtClean="0"/>
              <a:t>Respondent voices</a:t>
            </a:r>
            <a:endParaRPr lang="en-US" sz="2400" b="1" dirty="0"/>
          </a:p>
        </p:txBody>
      </p:sp>
      <p:sp>
        <p:nvSpPr>
          <p:cNvPr id="11" name="Rounded Rectangular Callout 10"/>
          <p:cNvSpPr/>
          <p:nvPr/>
        </p:nvSpPr>
        <p:spPr>
          <a:xfrm>
            <a:off x="2019099" y="1222916"/>
            <a:ext cx="6852340" cy="977143"/>
          </a:xfrm>
          <a:prstGeom prst="wedgeRoundRectCallout">
            <a:avLst>
              <a:gd name="adj1" fmla="val 36159"/>
              <a:gd name="adj2" fmla="val 66810"/>
              <a:gd name="adj3" fmla="val 16667"/>
            </a:avLst>
          </a:prstGeom>
          <a:solidFill>
            <a:srgbClr val="92D050">
              <a:alpha val="49000"/>
            </a:srgbClr>
          </a:solidFill>
          <a:ln>
            <a:solidFill>
              <a:srgbClr val="ECFED4"/>
            </a:solidFill>
          </a:ln>
        </p:spPr>
        <p:style>
          <a:lnRef idx="3">
            <a:schemeClr val="lt1"/>
          </a:lnRef>
          <a:fillRef idx="1">
            <a:schemeClr val="dk1"/>
          </a:fillRef>
          <a:effectRef idx="1">
            <a:schemeClr val="dk1"/>
          </a:effectRef>
          <a:fontRef idx="minor">
            <a:schemeClr val="lt1"/>
          </a:fontRef>
        </p:style>
        <p:txBody>
          <a:bodyPr rtlCol="0" anchor="ctr"/>
          <a:lstStyle/>
          <a:p>
            <a:r>
              <a:rPr lang="en-US" dirty="0">
                <a:solidFill>
                  <a:schemeClr val="bg1"/>
                </a:solidFill>
              </a:rPr>
              <a:t>“The rooms are small and students are many. </a:t>
            </a:r>
            <a:r>
              <a:rPr lang="en-US" dirty="0" smtClean="0">
                <a:solidFill>
                  <a:schemeClr val="bg1"/>
                </a:solidFill>
              </a:rPr>
              <a:t>Even </a:t>
            </a:r>
            <a:r>
              <a:rPr lang="en-US" dirty="0">
                <a:solidFill>
                  <a:schemeClr val="bg1"/>
                </a:solidFill>
              </a:rPr>
              <a:t>if I advise the teacher on how to put children in the learning corners, it is like you are just talking, but it is difficult in the implementation.” </a:t>
            </a:r>
            <a:r>
              <a:rPr lang="en-US" dirty="0" smtClean="0">
                <a:solidFill>
                  <a:schemeClr val="bg1"/>
                </a:solidFill>
              </a:rPr>
              <a:t>QAO Moshi</a:t>
            </a:r>
            <a:endParaRPr lang="en-US" dirty="0">
              <a:solidFill>
                <a:schemeClr val="bg1"/>
              </a:solidFill>
            </a:endParaRPr>
          </a:p>
        </p:txBody>
      </p:sp>
      <p:sp>
        <p:nvSpPr>
          <p:cNvPr id="12" name="Rounded Rectangular Callout 11"/>
          <p:cNvSpPr/>
          <p:nvPr/>
        </p:nvSpPr>
        <p:spPr>
          <a:xfrm>
            <a:off x="87923" y="1238660"/>
            <a:ext cx="1790824" cy="4288991"/>
          </a:xfrm>
          <a:prstGeom prst="wedgeRoundRectCallout">
            <a:avLst>
              <a:gd name="adj1" fmla="val 35535"/>
              <a:gd name="adj2" fmla="val 53821"/>
              <a:gd name="adj3" fmla="val 16667"/>
            </a:avLst>
          </a:prstGeom>
          <a:solidFill>
            <a:srgbClr val="92D050">
              <a:alpha val="49000"/>
            </a:srgbClr>
          </a:solidFill>
          <a:ln>
            <a:solidFill>
              <a:srgbClr val="ECFED4"/>
            </a:solidFill>
          </a:ln>
        </p:spPr>
        <p:style>
          <a:lnRef idx="3">
            <a:schemeClr val="lt1"/>
          </a:lnRef>
          <a:fillRef idx="1">
            <a:schemeClr val="dk1"/>
          </a:fillRef>
          <a:effectRef idx="1">
            <a:schemeClr val="dk1"/>
          </a:effectRef>
          <a:fontRef idx="minor">
            <a:schemeClr val="lt1"/>
          </a:fontRef>
        </p:style>
        <p:txBody>
          <a:bodyPr rtlCol="0" anchor="ctr"/>
          <a:lstStyle/>
          <a:p>
            <a:r>
              <a:rPr lang="en-US" sz="1700" dirty="0" smtClean="0">
                <a:solidFill>
                  <a:schemeClr val="bg1"/>
                </a:solidFill>
              </a:rPr>
              <a:t>“</a:t>
            </a:r>
            <a:r>
              <a:rPr lang="en-US" sz="1700" dirty="0">
                <a:solidFill>
                  <a:schemeClr val="bg1"/>
                </a:solidFill>
              </a:rPr>
              <a:t>The big challenge </a:t>
            </a:r>
            <a:r>
              <a:rPr lang="en-US" sz="1700" dirty="0" smtClean="0">
                <a:solidFill>
                  <a:schemeClr val="bg1"/>
                </a:solidFill>
              </a:rPr>
              <a:t>we </a:t>
            </a:r>
            <a:r>
              <a:rPr lang="en-US" sz="1700" dirty="0">
                <a:solidFill>
                  <a:schemeClr val="bg1"/>
                </a:solidFill>
              </a:rPr>
              <a:t>are facing is over crowdedness in the </a:t>
            </a:r>
            <a:r>
              <a:rPr lang="en-US" sz="1700" dirty="0" smtClean="0">
                <a:solidFill>
                  <a:schemeClr val="bg1"/>
                </a:solidFill>
              </a:rPr>
              <a:t>classrooms… The </a:t>
            </a:r>
            <a:r>
              <a:rPr lang="en-US" sz="1700" dirty="0">
                <a:solidFill>
                  <a:schemeClr val="bg1"/>
                </a:solidFill>
              </a:rPr>
              <a:t>teacher </a:t>
            </a:r>
            <a:r>
              <a:rPr lang="en-US" sz="1700" dirty="0" smtClean="0">
                <a:solidFill>
                  <a:schemeClr val="bg1"/>
                </a:solidFill>
              </a:rPr>
              <a:t>has nowhere </a:t>
            </a:r>
            <a:r>
              <a:rPr lang="en-US" sz="1700" dirty="0">
                <a:solidFill>
                  <a:schemeClr val="bg1"/>
                </a:solidFill>
              </a:rPr>
              <a:t>to step. We have schools </a:t>
            </a:r>
            <a:r>
              <a:rPr lang="en-US" sz="1700" dirty="0" smtClean="0">
                <a:solidFill>
                  <a:schemeClr val="bg1"/>
                </a:solidFill>
              </a:rPr>
              <a:t>where </a:t>
            </a:r>
            <a:r>
              <a:rPr lang="en-US" sz="1700" dirty="0">
                <a:solidFill>
                  <a:schemeClr val="bg1"/>
                </a:solidFill>
              </a:rPr>
              <a:t>this is a very huge </a:t>
            </a:r>
            <a:r>
              <a:rPr lang="en-US" sz="1700" dirty="0" smtClean="0">
                <a:solidFill>
                  <a:schemeClr val="bg1"/>
                </a:solidFill>
              </a:rPr>
              <a:t>challenge</a:t>
            </a:r>
            <a:r>
              <a:rPr lang="en-US" sz="1700" dirty="0">
                <a:solidFill>
                  <a:schemeClr val="bg1"/>
                </a:solidFill>
              </a:rPr>
              <a:t>.” </a:t>
            </a:r>
            <a:r>
              <a:rPr lang="en-US" sz="1700" dirty="0" smtClean="0">
                <a:solidFill>
                  <a:schemeClr val="bg1"/>
                </a:solidFill>
              </a:rPr>
              <a:t>                           QAO Mwanza</a:t>
            </a:r>
          </a:p>
        </p:txBody>
      </p:sp>
      <p:sp>
        <p:nvSpPr>
          <p:cNvPr id="13" name="Rounded Rectangular Callout 12"/>
          <p:cNvSpPr/>
          <p:nvPr/>
        </p:nvSpPr>
        <p:spPr>
          <a:xfrm>
            <a:off x="7550605" y="2536796"/>
            <a:ext cx="1472782" cy="3745608"/>
          </a:xfrm>
          <a:prstGeom prst="wedgeRoundRectCallout">
            <a:avLst>
              <a:gd name="adj1" fmla="val -36241"/>
              <a:gd name="adj2" fmla="val 59147"/>
              <a:gd name="adj3" fmla="val 16667"/>
            </a:avLst>
          </a:prstGeom>
          <a:solidFill>
            <a:srgbClr val="92D050">
              <a:alpha val="49000"/>
            </a:srgbClr>
          </a:solidFill>
          <a:ln>
            <a:solidFill>
              <a:srgbClr val="ECFED4"/>
            </a:solidFill>
          </a:ln>
        </p:spPr>
        <p:style>
          <a:lnRef idx="3">
            <a:schemeClr val="lt1"/>
          </a:lnRef>
          <a:fillRef idx="1">
            <a:schemeClr val="dk1"/>
          </a:fillRef>
          <a:effectRef idx="1">
            <a:schemeClr val="dk1"/>
          </a:effectRef>
          <a:fontRef idx="minor">
            <a:schemeClr val="lt1"/>
          </a:fontRef>
        </p:style>
        <p:txBody>
          <a:bodyPr rtlCol="0" anchor="ctr"/>
          <a:lstStyle/>
          <a:p>
            <a:r>
              <a:rPr lang="en-US" dirty="0" smtClean="0">
                <a:solidFill>
                  <a:schemeClr val="bg1"/>
                </a:solidFill>
              </a:rPr>
              <a:t>“I </a:t>
            </a:r>
            <a:r>
              <a:rPr lang="en-US" dirty="0">
                <a:solidFill>
                  <a:schemeClr val="bg1"/>
                </a:solidFill>
              </a:rPr>
              <a:t>think the challenges have been those recurring </a:t>
            </a:r>
            <a:r>
              <a:rPr lang="en-US" dirty="0" smtClean="0">
                <a:solidFill>
                  <a:schemeClr val="bg1"/>
                </a:solidFill>
              </a:rPr>
              <a:t>ones… pre-primary has been </a:t>
            </a:r>
            <a:r>
              <a:rPr lang="en-US" dirty="0">
                <a:solidFill>
                  <a:schemeClr val="bg1"/>
                </a:solidFill>
              </a:rPr>
              <a:t>sharing </a:t>
            </a:r>
            <a:r>
              <a:rPr lang="en-US" dirty="0" smtClean="0">
                <a:solidFill>
                  <a:schemeClr val="bg1"/>
                </a:solidFill>
              </a:rPr>
              <a:t>the classroom </a:t>
            </a:r>
            <a:r>
              <a:rPr lang="en-US" dirty="0">
                <a:solidFill>
                  <a:schemeClr val="bg1"/>
                </a:solidFill>
              </a:rPr>
              <a:t>with other classes</a:t>
            </a:r>
            <a:r>
              <a:rPr lang="en-US" dirty="0" smtClean="0">
                <a:solidFill>
                  <a:schemeClr val="bg1"/>
                </a:solidFill>
              </a:rPr>
              <a:t>.” DAO </a:t>
            </a:r>
          </a:p>
        </p:txBody>
      </p:sp>
      <p:sp>
        <p:nvSpPr>
          <p:cNvPr id="14" name="Rounded Rectangular Callout 13"/>
          <p:cNvSpPr/>
          <p:nvPr/>
        </p:nvSpPr>
        <p:spPr>
          <a:xfrm>
            <a:off x="233344" y="5877314"/>
            <a:ext cx="7186123" cy="810179"/>
          </a:xfrm>
          <a:prstGeom prst="wedgeRoundRectCallout">
            <a:avLst>
              <a:gd name="adj1" fmla="val 52938"/>
              <a:gd name="adj2" fmla="val 50521"/>
              <a:gd name="adj3" fmla="val 16667"/>
            </a:avLst>
          </a:prstGeom>
          <a:solidFill>
            <a:srgbClr val="92D050">
              <a:alpha val="49000"/>
            </a:srgbClr>
          </a:solidFill>
          <a:ln>
            <a:solidFill>
              <a:srgbClr val="ECFED4"/>
            </a:solidFill>
          </a:ln>
        </p:spPr>
        <p:style>
          <a:lnRef idx="3">
            <a:schemeClr val="lt1"/>
          </a:lnRef>
          <a:fillRef idx="1">
            <a:schemeClr val="dk1"/>
          </a:fillRef>
          <a:effectRef idx="1">
            <a:schemeClr val="dk1"/>
          </a:effectRef>
          <a:fontRef idx="minor">
            <a:schemeClr val="lt1"/>
          </a:fontRef>
        </p:style>
        <p:txBody>
          <a:bodyPr rtlCol="0" anchor="ctr"/>
          <a:lstStyle/>
          <a:p>
            <a:r>
              <a:rPr lang="en-US" dirty="0" smtClean="0">
                <a:solidFill>
                  <a:schemeClr val="bg1"/>
                </a:solidFill>
              </a:rPr>
              <a:t>“</a:t>
            </a:r>
            <a:r>
              <a:rPr lang="en-US" dirty="0">
                <a:solidFill>
                  <a:schemeClr val="bg1"/>
                </a:solidFill>
              </a:rPr>
              <a:t>One example </a:t>
            </a:r>
            <a:r>
              <a:rPr lang="en-US" dirty="0" smtClean="0">
                <a:solidFill>
                  <a:schemeClr val="bg1"/>
                </a:solidFill>
              </a:rPr>
              <a:t>… these </a:t>
            </a:r>
            <a:r>
              <a:rPr lang="en-US" dirty="0">
                <a:solidFill>
                  <a:schemeClr val="bg1"/>
                </a:solidFill>
              </a:rPr>
              <a:t>classrooms were not prepared for those children, so </a:t>
            </a:r>
            <a:r>
              <a:rPr lang="en-US" dirty="0" smtClean="0">
                <a:solidFill>
                  <a:schemeClr val="bg1"/>
                </a:solidFill>
              </a:rPr>
              <a:t>the infrastructure is </a:t>
            </a:r>
            <a:r>
              <a:rPr lang="en-US" dirty="0">
                <a:solidFill>
                  <a:schemeClr val="bg1"/>
                </a:solidFill>
              </a:rPr>
              <a:t>not good</a:t>
            </a:r>
            <a:r>
              <a:rPr lang="en-US" dirty="0" smtClean="0">
                <a:solidFill>
                  <a:schemeClr val="bg1"/>
                </a:solidFill>
              </a:rPr>
              <a:t>.” 			  DEO</a:t>
            </a:r>
          </a:p>
        </p:txBody>
      </p:sp>
    </p:spTree>
    <p:extLst>
      <p:ext uri="{BB962C8B-B14F-4D97-AF65-F5344CB8AC3E}">
        <p14:creationId xmlns:p14="http://schemas.microsoft.com/office/powerpoint/2010/main" val="30476165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nvPicPr>
        <p:blipFill>
          <a:blip r:embed="rId2" cstate="email">
            <a:extLst>
              <a:ext uri="{28A0092B-C50C-407E-A947-70E740481C1C}">
                <a14:useLocalDpi xmlns:a14="http://schemas.microsoft.com/office/drawing/2010/main"/>
              </a:ext>
            </a:extLst>
          </a:blip>
          <a:stretch>
            <a:fillRect/>
          </a:stretch>
        </p:blipFill>
        <p:spPr>
          <a:xfrm>
            <a:off x="86679" y="357510"/>
            <a:ext cx="8995443" cy="6246132"/>
          </a:xfrm>
          <a:prstGeom prst="rect">
            <a:avLst/>
          </a:prstGeom>
        </p:spPr>
      </p:pic>
      <p:sp>
        <p:nvSpPr>
          <p:cNvPr id="5" name="Text Placeholder 1"/>
          <p:cNvSpPr txBox="1">
            <a:spLocks/>
          </p:cNvSpPr>
          <p:nvPr/>
        </p:nvSpPr>
        <p:spPr>
          <a:xfrm>
            <a:off x="12400" y="2964972"/>
            <a:ext cx="9144000" cy="1230575"/>
          </a:xfrm>
          <a:prstGeom prst="rect">
            <a:avLst/>
          </a:prstGeom>
          <a:solidFill>
            <a:srgbClr val="000000">
              <a:alpha val="67843"/>
            </a:srgbClr>
          </a:solidFill>
        </p:spPr>
        <p:txBody>
          <a:bodyPr vert="horz" lIns="91440" tIns="45720" rIns="91440" bIns="45720" rtlCol="0" anchor="ctr">
            <a:normAutofit/>
          </a:bodyPr>
          <a:lstStyle>
            <a:lvl1pPr marL="0" indent="0" algn="ctr" defTabSz="914400" rtl="0" eaLnBrk="1" latinLnBrk="0" hangingPunct="1">
              <a:spcBef>
                <a:spcPct val="20000"/>
              </a:spcBef>
              <a:buFont typeface="Arial" pitchFamily="34" charset="0"/>
              <a:buNone/>
              <a:defRPr sz="2800" kern="1200" baseline="0">
                <a:solidFill>
                  <a:srgbClr val="10335A"/>
                </a:solidFill>
                <a:latin typeface="Arial Black" pitchFamily="34" charset="0"/>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5400" b="1" dirty="0" smtClean="0">
                <a:solidFill>
                  <a:srgbClr val="92D050"/>
                </a:solidFill>
                <a:latin typeface="Arial" panose="020B0604020202020204" pitchFamily="34" charset="0"/>
                <a:cs typeface="Arial" panose="020B0604020202020204" pitchFamily="34" charset="0"/>
              </a:rPr>
              <a:t>Food programs</a:t>
            </a:r>
            <a:endParaRPr lang="en-US" sz="5400" b="1" dirty="0">
              <a:solidFill>
                <a:srgbClr val="92D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22818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5" name="Chart 14"/>
          <p:cNvGraphicFramePr>
            <a:graphicFrameLocks noGrp="1"/>
          </p:cNvGraphicFramePr>
          <p:nvPr>
            <p:extLst>
              <p:ext uri="{D42A27DB-BD31-4B8C-83A1-F6EECF244321}">
                <p14:modId xmlns:p14="http://schemas.microsoft.com/office/powerpoint/2010/main" val="2101981490"/>
              </p:ext>
            </p:extLst>
          </p:nvPr>
        </p:nvGraphicFramePr>
        <p:xfrm>
          <a:off x="158262" y="1011116"/>
          <a:ext cx="8820057" cy="5742850"/>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1"/>
          <p:cNvSpPr>
            <a:spLocks noGrp="1"/>
          </p:cNvSpPr>
          <p:nvPr>
            <p:ph type="title"/>
          </p:nvPr>
        </p:nvSpPr>
        <p:spPr>
          <a:xfrm>
            <a:off x="93479" y="97460"/>
            <a:ext cx="8953806" cy="825732"/>
          </a:xfrm>
          <a:solidFill>
            <a:schemeClr val="tx2">
              <a:lumMod val="60000"/>
              <a:lumOff val="40000"/>
            </a:schemeClr>
          </a:solidFill>
        </p:spPr>
        <p:txBody>
          <a:bodyPr>
            <a:noAutofit/>
          </a:bodyPr>
          <a:lstStyle/>
          <a:p>
            <a:r>
              <a:rPr lang="en-US" b="1" dirty="0" smtClean="0">
                <a:solidFill>
                  <a:schemeClr val="bg1"/>
                </a:solidFill>
              </a:rPr>
              <a:t>Schools providing food by region</a:t>
            </a:r>
            <a:endParaRPr lang="en-US" b="1" dirty="0">
              <a:solidFill>
                <a:schemeClr val="bg1"/>
              </a:solidFill>
            </a:endParaRPr>
          </a:p>
        </p:txBody>
      </p:sp>
      <p:sp>
        <p:nvSpPr>
          <p:cNvPr id="12" name="Rounded Rectangle 11"/>
          <p:cNvSpPr/>
          <p:nvPr/>
        </p:nvSpPr>
        <p:spPr>
          <a:xfrm>
            <a:off x="4978781" y="2646946"/>
            <a:ext cx="3238214" cy="1395665"/>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spcAft>
                <a:spcPts val="600"/>
              </a:spcAft>
            </a:pPr>
            <a:r>
              <a:rPr lang="en-US" sz="1400" dirty="0" smtClean="0"/>
              <a:t>In Kilimanjaro, control schools have led in meal provision though intervention schools are gaining ground.</a:t>
            </a:r>
            <a:endParaRPr lang="en-US" sz="1400" dirty="0"/>
          </a:p>
          <a:p>
            <a:r>
              <a:rPr lang="en-US" sz="1400" dirty="0" smtClean="0"/>
              <a:t>The regional gap in food programs is stark. </a:t>
            </a:r>
            <a:endParaRPr lang="en-US" sz="1400" dirty="0"/>
          </a:p>
        </p:txBody>
      </p:sp>
      <p:sp>
        <p:nvSpPr>
          <p:cNvPr id="13" name="Rounded Rectangle 12"/>
          <p:cNvSpPr/>
          <p:nvPr/>
        </p:nvSpPr>
        <p:spPr>
          <a:xfrm>
            <a:off x="759698" y="1766191"/>
            <a:ext cx="3238234" cy="2152378"/>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spcAft>
                <a:spcPts val="600"/>
              </a:spcAft>
            </a:pPr>
            <a:r>
              <a:rPr lang="en-US" sz="1400" dirty="0" smtClean="0"/>
              <a:t>In Mwanza, the fee free education policy and “contribution” policies have severely impacted school feeding programs. </a:t>
            </a:r>
          </a:p>
          <a:p>
            <a:r>
              <a:rPr lang="en-US" sz="1400" dirty="0" smtClean="0"/>
              <a:t>Head teachers, SMCs, and WEOs have worked to educate communities that children need school feeding programs. Intervention and control schools have made progress in 2018. </a:t>
            </a:r>
            <a:endParaRPr lang="en-US" sz="1400" dirty="0"/>
          </a:p>
        </p:txBody>
      </p:sp>
    </p:spTree>
    <p:extLst>
      <p:ext uri="{BB962C8B-B14F-4D97-AF65-F5344CB8AC3E}">
        <p14:creationId xmlns:p14="http://schemas.microsoft.com/office/powerpoint/2010/main" val="38228967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txBox="1">
            <a:spLocks/>
          </p:cNvSpPr>
          <p:nvPr/>
        </p:nvSpPr>
        <p:spPr>
          <a:xfrm>
            <a:off x="78388" y="111004"/>
            <a:ext cx="8959362" cy="757358"/>
          </a:xfrm>
          <a:prstGeom prst="rect">
            <a:avLst/>
          </a:prstGeom>
          <a:solidFill>
            <a:schemeClr val="tx2">
              <a:lumMod val="60000"/>
              <a:lumOff val="40000"/>
            </a:schemeClr>
          </a:solidFill>
          <a:ln>
            <a:solidFill>
              <a:schemeClr val="accent1">
                <a:lumMod val="75000"/>
              </a:schemeClr>
            </a:solidFill>
          </a:ln>
        </p:spPr>
        <p:txBody>
          <a:bodyPr vert="horz" lIns="91440" tIns="45720" rIns="91440" bIns="45720" rtlCol="0" anchor="ctr">
            <a:noAutofit/>
          </a:bodyPr>
          <a:lstStyle>
            <a:lvl1pPr algn="ctr" defTabSz="914400" rtl="0" eaLnBrk="1" latinLnBrk="0" hangingPunct="1">
              <a:spcBef>
                <a:spcPct val="0"/>
              </a:spcBef>
              <a:buNone/>
              <a:defRPr sz="3200" kern="1200">
                <a:solidFill>
                  <a:schemeClr val="bg1"/>
                </a:solidFill>
                <a:latin typeface="Arial" pitchFamily="34" charset="0"/>
                <a:ea typeface="+mj-ea"/>
                <a:cs typeface="Arial" pitchFamily="34" charset="0"/>
              </a:defRPr>
            </a:lvl1pPr>
          </a:lstStyle>
          <a:p>
            <a:r>
              <a:rPr lang="en-US" b="1" dirty="0" smtClean="0"/>
              <a:t>Outline </a:t>
            </a:r>
            <a:endParaRPr lang="en-US" sz="2400" b="1"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3916323" y="1589731"/>
            <a:ext cx="5745006" cy="4497847"/>
          </a:xfrm>
          <a:prstGeom prst="rect">
            <a:avLst/>
          </a:prstGeom>
        </p:spPr>
      </p:pic>
      <p:sp>
        <p:nvSpPr>
          <p:cNvPr id="3" name="Text Placeholder 2"/>
          <p:cNvSpPr>
            <a:spLocks noGrp="1"/>
          </p:cNvSpPr>
          <p:nvPr>
            <p:ph type="body" sz="quarter" idx="11"/>
          </p:nvPr>
        </p:nvSpPr>
        <p:spPr>
          <a:xfrm>
            <a:off x="68854" y="931132"/>
            <a:ext cx="4760321" cy="5870505"/>
          </a:xfrm>
        </p:spPr>
        <p:txBody>
          <a:bodyPr>
            <a:noAutofit/>
          </a:bodyPr>
          <a:lstStyle/>
          <a:p>
            <a:pPr>
              <a:spcBef>
                <a:spcPts val="0"/>
              </a:spcBef>
              <a:buClr>
                <a:schemeClr val="bg1"/>
              </a:buClr>
            </a:pPr>
            <a:r>
              <a:rPr lang="en-US" sz="2000" b="0" dirty="0" smtClean="0">
                <a:solidFill>
                  <a:schemeClr val="bg1">
                    <a:lumMod val="65000"/>
                  </a:schemeClr>
                </a:solidFill>
                <a:latin typeface="Arial" panose="020B0604020202020204" pitchFamily="34" charset="0"/>
                <a:cs typeface="Arial" panose="020B0604020202020204" pitchFamily="34" charset="0"/>
              </a:rPr>
              <a:t>Pre-primary: promise and reality </a:t>
            </a:r>
          </a:p>
          <a:p>
            <a:pPr>
              <a:spcBef>
                <a:spcPts val="0"/>
              </a:spcBef>
              <a:buClr>
                <a:schemeClr val="bg1"/>
              </a:buClr>
            </a:pPr>
            <a:r>
              <a:rPr lang="en-US" sz="2000" b="0" dirty="0" err="1" smtClean="0">
                <a:solidFill>
                  <a:schemeClr val="bg1">
                    <a:lumMod val="65000"/>
                  </a:schemeClr>
                </a:solidFill>
                <a:latin typeface="Arial" panose="020B0604020202020204" pitchFamily="34" charset="0"/>
                <a:cs typeface="Arial" panose="020B0604020202020204" pitchFamily="34" charset="0"/>
              </a:rPr>
              <a:t>Fursa</a:t>
            </a:r>
            <a:r>
              <a:rPr lang="en-US" sz="2000" b="0" dirty="0" smtClean="0">
                <a:solidFill>
                  <a:schemeClr val="bg1">
                    <a:lumMod val="65000"/>
                  </a:schemeClr>
                </a:solidFill>
                <a:latin typeface="Arial" panose="020B0604020202020204" pitchFamily="34" charset="0"/>
                <a:cs typeface="Arial" panose="020B0604020202020204" pitchFamily="34" charset="0"/>
              </a:rPr>
              <a:t> </a:t>
            </a:r>
            <a:r>
              <a:rPr lang="en-US" sz="2000" b="0" dirty="0" err="1" smtClean="0">
                <a:solidFill>
                  <a:schemeClr val="bg1">
                    <a:lumMod val="65000"/>
                  </a:schemeClr>
                </a:solidFill>
                <a:latin typeface="Arial" panose="020B0604020202020204" pitchFamily="34" charset="0"/>
                <a:cs typeface="Arial" panose="020B0604020202020204" pitchFamily="34" charset="0"/>
              </a:rPr>
              <a:t>kwa</a:t>
            </a:r>
            <a:r>
              <a:rPr lang="en-US" sz="2000" b="0" dirty="0" smtClean="0">
                <a:solidFill>
                  <a:schemeClr val="bg1">
                    <a:lumMod val="65000"/>
                  </a:schemeClr>
                </a:solidFill>
                <a:latin typeface="Arial" panose="020B0604020202020204" pitchFamily="34" charset="0"/>
                <a:cs typeface="Arial" panose="020B0604020202020204" pitchFamily="34" charset="0"/>
              </a:rPr>
              <a:t> </a:t>
            </a:r>
            <a:r>
              <a:rPr lang="en-US" sz="2000" b="0" dirty="0" err="1" smtClean="0">
                <a:solidFill>
                  <a:schemeClr val="bg1">
                    <a:lumMod val="65000"/>
                  </a:schemeClr>
                </a:solidFill>
                <a:latin typeface="Arial" panose="020B0604020202020204" pitchFamily="34" charset="0"/>
                <a:cs typeface="Arial" panose="020B0604020202020204" pitchFamily="34" charset="0"/>
              </a:rPr>
              <a:t>Watoto</a:t>
            </a:r>
            <a:endParaRPr lang="en-US" sz="2000" b="0" dirty="0" smtClean="0">
              <a:solidFill>
                <a:schemeClr val="bg1">
                  <a:lumMod val="65000"/>
                </a:schemeClr>
              </a:solidFill>
              <a:latin typeface="Arial" panose="020B0604020202020204" pitchFamily="34" charset="0"/>
              <a:cs typeface="Arial" panose="020B0604020202020204" pitchFamily="34" charset="0"/>
            </a:endParaRPr>
          </a:p>
          <a:p>
            <a:pPr>
              <a:spcBef>
                <a:spcPts val="0"/>
              </a:spcBef>
              <a:buClr>
                <a:schemeClr val="bg1"/>
              </a:buClr>
            </a:pPr>
            <a:r>
              <a:rPr lang="en-US" sz="2000" b="0" dirty="0" smtClean="0">
                <a:solidFill>
                  <a:schemeClr val="bg1">
                    <a:lumMod val="65000"/>
                  </a:schemeClr>
                </a:solidFill>
                <a:latin typeface="Arial" panose="020B0604020202020204" pitchFamily="34" charset="0"/>
                <a:cs typeface="Arial" panose="020B0604020202020204" pitchFamily="34" charset="0"/>
              </a:rPr>
              <a:t>The Learning Agenda</a:t>
            </a:r>
          </a:p>
          <a:p>
            <a:pPr lvl="1">
              <a:spcBef>
                <a:spcPts val="0"/>
              </a:spcBef>
              <a:spcAft>
                <a:spcPts val="600"/>
              </a:spcAft>
              <a:buClr>
                <a:schemeClr val="bg1"/>
              </a:buClr>
            </a:pPr>
            <a:r>
              <a:rPr lang="en-US" sz="1600" b="0" dirty="0" smtClean="0">
                <a:solidFill>
                  <a:schemeClr val="bg1">
                    <a:lumMod val="65000"/>
                  </a:schemeClr>
                </a:solidFill>
                <a:latin typeface="Arial" panose="020B0604020202020204" pitchFamily="34" charset="0"/>
                <a:cs typeface="Arial" panose="020B0604020202020204" pitchFamily="34" charset="0"/>
              </a:rPr>
              <a:t>Research questions </a:t>
            </a:r>
          </a:p>
          <a:p>
            <a:pPr lvl="1">
              <a:spcBef>
                <a:spcPts val="0"/>
              </a:spcBef>
              <a:spcAft>
                <a:spcPts val="600"/>
              </a:spcAft>
              <a:buClr>
                <a:schemeClr val="bg1"/>
              </a:buClr>
            </a:pPr>
            <a:r>
              <a:rPr lang="en-US" sz="1600" b="0" dirty="0" smtClean="0">
                <a:solidFill>
                  <a:schemeClr val="bg1">
                    <a:lumMod val="65000"/>
                  </a:schemeClr>
                </a:solidFill>
                <a:latin typeface="Arial" panose="020B0604020202020204" pitchFamily="34" charset="0"/>
                <a:cs typeface="Arial" panose="020B0604020202020204" pitchFamily="34" charset="0"/>
              </a:rPr>
              <a:t>Timeline and data sources</a:t>
            </a:r>
          </a:p>
          <a:p>
            <a:pPr>
              <a:spcBef>
                <a:spcPts val="0"/>
              </a:spcBef>
              <a:buClr>
                <a:schemeClr val="bg1"/>
              </a:buClr>
            </a:pPr>
            <a:r>
              <a:rPr lang="en-US" sz="2000" b="0" dirty="0" smtClean="0">
                <a:solidFill>
                  <a:schemeClr val="bg1"/>
                </a:solidFill>
                <a:latin typeface="Arial" panose="020B0604020202020204" pitchFamily="34" charset="0"/>
                <a:cs typeface="Arial" panose="020B0604020202020204" pitchFamily="34" charset="0"/>
              </a:rPr>
              <a:t>Teacher and classroom outcomes</a:t>
            </a:r>
          </a:p>
          <a:p>
            <a:pPr lvl="1">
              <a:spcBef>
                <a:spcPts val="0"/>
              </a:spcBef>
              <a:spcAft>
                <a:spcPts val="600"/>
              </a:spcAft>
              <a:buClr>
                <a:schemeClr val="bg1"/>
              </a:buClr>
            </a:pPr>
            <a:r>
              <a:rPr lang="en-US" sz="1600" b="0" dirty="0">
                <a:solidFill>
                  <a:schemeClr val="bg1"/>
                </a:solidFill>
                <a:latin typeface="Arial" panose="020B0604020202020204" pitchFamily="34" charset="0"/>
                <a:cs typeface="Arial" panose="020B0604020202020204" pitchFamily="34" charset="0"/>
              </a:rPr>
              <a:t>Instructional strategies and skills</a:t>
            </a:r>
          </a:p>
          <a:p>
            <a:pPr lvl="1">
              <a:spcBef>
                <a:spcPts val="0"/>
              </a:spcBef>
              <a:spcAft>
                <a:spcPts val="600"/>
              </a:spcAft>
              <a:buClr>
                <a:schemeClr val="bg1"/>
              </a:buClr>
            </a:pPr>
            <a:r>
              <a:rPr lang="en-US" sz="1600" b="0" dirty="0" smtClean="0">
                <a:solidFill>
                  <a:schemeClr val="bg1"/>
                </a:solidFill>
                <a:latin typeface="Arial" panose="020B0604020202020204" pitchFamily="34" charset="0"/>
                <a:cs typeface="Arial" panose="020B0604020202020204" pitchFamily="34" charset="0"/>
              </a:rPr>
              <a:t>Lesson plans</a:t>
            </a:r>
          </a:p>
          <a:p>
            <a:pPr lvl="1">
              <a:spcBef>
                <a:spcPts val="0"/>
              </a:spcBef>
              <a:spcAft>
                <a:spcPts val="600"/>
              </a:spcAft>
              <a:buClr>
                <a:schemeClr val="bg1"/>
              </a:buClr>
            </a:pPr>
            <a:r>
              <a:rPr lang="en-US" sz="1600" b="0" dirty="0" smtClean="0">
                <a:solidFill>
                  <a:schemeClr val="bg1"/>
                </a:solidFill>
                <a:latin typeface="Arial" panose="020B0604020202020204" pitchFamily="34" charset="0"/>
                <a:cs typeface="Arial" panose="020B0604020202020204" pitchFamily="34" charset="0"/>
              </a:rPr>
              <a:t>Daily routine and child led activities</a:t>
            </a:r>
          </a:p>
          <a:p>
            <a:pPr lvl="1">
              <a:spcBef>
                <a:spcPts val="0"/>
              </a:spcBef>
              <a:spcAft>
                <a:spcPts val="600"/>
              </a:spcAft>
              <a:buClr>
                <a:schemeClr val="bg1"/>
              </a:buClr>
            </a:pPr>
            <a:r>
              <a:rPr lang="en-US" sz="1600" b="0" dirty="0">
                <a:solidFill>
                  <a:schemeClr val="bg1"/>
                </a:solidFill>
                <a:latin typeface="Arial" panose="020B0604020202020204" pitchFamily="34" charset="0"/>
                <a:cs typeface="Arial" panose="020B0604020202020204" pitchFamily="34" charset="0"/>
              </a:rPr>
              <a:t>Class management and arrangements</a:t>
            </a:r>
          </a:p>
          <a:p>
            <a:pPr lvl="1">
              <a:spcBef>
                <a:spcPts val="0"/>
              </a:spcBef>
              <a:spcAft>
                <a:spcPts val="600"/>
              </a:spcAft>
              <a:buClr>
                <a:schemeClr val="bg1"/>
              </a:buClr>
            </a:pPr>
            <a:r>
              <a:rPr lang="en-US" sz="1600" b="0" dirty="0" smtClean="0">
                <a:solidFill>
                  <a:schemeClr val="bg1"/>
                </a:solidFill>
                <a:latin typeface="Arial" panose="020B0604020202020204" pitchFamily="34" charset="0"/>
                <a:cs typeface="Arial" panose="020B0604020202020204" pitchFamily="34" charset="0"/>
              </a:rPr>
              <a:t>Food programs</a:t>
            </a:r>
          </a:p>
          <a:p>
            <a:pPr lvl="1">
              <a:spcBef>
                <a:spcPts val="0"/>
              </a:spcBef>
              <a:spcAft>
                <a:spcPts val="600"/>
              </a:spcAft>
              <a:buClr>
                <a:schemeClr val="bg1"/>
              </a:buClr>
            </a:pPr>
            <a:r>
              <a:rPr lang="en-US" sz="1600" b="0" dirty="0" smtClean="0">
                <a:solidFill>
                  <a:schemeClr val="bg1"/>
                </a:solidFill>
                <a:latin typeface="Arial" panose="020B0604020202020204" pitchFamily="34" charset="0"/>
                <a:cs typeface="Arial" panose="020B0604020202020204" pitchFamily="34" charset="0"/>
              </a:rPr>
              <a:t>Classroom space and learning materials</a:t>
            </a:r>
          </a:p>
          <a:p>
            <a:pPr lvl="1">
              <a:spcBef>
                <a:spcPts val="0"/>
              </a:spcBef>
              <a:spcAft>
                <a:spcPts val="600"/>
              </a:spcAft>
              <a:buClr>
                <a:schemeClr val="bg1"/>
              </a:buClr>
            </a:pPr>
            <a:r>
              <a:rPr lang="en-US" sz="1600" b="0" dirty="0" smtClean="0">
                <a:solidFill>
                  <a:schemeClr val="bg1"/>
                </a:solidFill>
                <a:latin typeface="Arial" panose="020B0604020202020204" pitchFamily="34" charset="0"/>
                <a:cs typeface="Arial" panose="020B0604020202020204" pitchFamily="34" charset="0"/>
              </a:rPr>
              <a:t>School facilities</a:t>
            </a:r>
          </a:p>
          <a:p>
            <a:pPr>
              <a:spcBef>
                <a:spcPts val="0"/>
              </a:spcBef>
              <a:buClr>
                <a:schemeClr val="bg1"/>
              </a:buClr>
            </a:pPr>
            <a:r>
              <a:rPr lang="en-US" sz="2000" b="0" dirty="0" smtClean="0">
                <a:solidFill>
                  <a:schemeClr val="bg1"/>
                </a:solidFill>
                <a:latin typeface="Arial" panose="020B0604020202020204" pitchFamily="34" charset="0"/>
                <a:cs typeface="Arial" panose="020B0604020202020204" pitchFamily="34" charset="0"/>
              </a:rPr>
              <a:t>Spillover</a:t>
            </a:r>
          </a:p>
          <a:p>
            <a:pPr>
              <a:spcBef>
                <a:spcPts val="0"/>
              </a:spcBef>
              <a:buClr>
                <a:schemeClr val="bg1"/>
              </a:buClr>
            </a:pPr>
            <a:r>
              <a:rPr lang="en-US" sz="2000" b="0" dirty="0" smtClean="0">
                <a:solidFill>
                  <a:schemeClr val="bg1"/>
                </a:solidFill>
                <a:latin typeface="Arial" panose="020B0604020202020204" pitchFamily="34" charset="0"/>
                <a:cs typeface="Arial" panose="020B0604020202020204" pitchFamily="34" charset="0"/>
              </a:rPr>
              <a:t>Sustainability</a:t>
            </a:r>
            <a:endParaRPr lang="en-US" sz="2000" b="0"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12066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txBox="1">
            <a:spLocks/>
          </p:cNvSpPr>
          <p:nvPr/>
        </p:nvSpPr>
        <p:spPr>
          <a:xfrm>
            <a:off x="87923" y="117414"/>
            <a:ext cx="8959362" cy="999209"/>
          </a:xfrm>
          <a:prstGeom prst="rect">
            <a:avLst/>
          </a:prstGeom>
          <a:solidFill>
            <a:schemeClr val="tx2">
              <a:lumMod val="60000"/>
              <a:lumOff val="40000"/>
            </a:schemeClr>
          </a:solidFill>
          <a:ln>
            <a:solidFill>
              <a:schemeClr val="accent1">
                <a:lumMod val="75000"/>
              </a:schemeClr>
            </a:solidFill>
          </a:ln>
        </p:spPr>
        <p:txBody>
          <a:bodyPr vert="horz" lIns="91440" tIns="45720" rIns="91440" bIns="45720" rtlCol="0" anchor="ctr">
            <a:noAutofit/>
          </a:bodyPr>
          <a:lstStyle>
            <a:lvl1pPr algn="ctr" defTabSz="914400" rtl="0" eaLnBrk="1" latinLnBrk="0" hangingPunct="1">
              <a:spcBef>
                <a:spcPct val="0"/>
              </a:spcBef>
              <a:buNone/>
              <a:defRPr sz="3200" kern="1200">
                <a:solidFill>
                  <a:schemeClr val="bg1"/>
                </a:solidFill>
                <a:latin typeface="Arial" pitchFamily="34" charset="0"/>
                <a:ea typeface="+mj-ea"/>
                <a:cs typeface="Arial" pitchFamily="34" charset="0"/>
              </a:defRPr>
            </a:lvl1pPr>
          </a:lstStyle>
          <a:p>
            <a:r>
              <a:rPr lang="en-US" b="1" dirty="0" smtClean="0"/>
              <a:t>Food programs: </a:t>
            </a:r>
          </a:p>
          <a:p>
            <a:r>
              <a:rPr lang="en-US" sz="2400" b="1" dirty="0" smtClean="0"/>
              <a:t>Qualitative findings</a:t>
            </a:r>
            <a:endParaRPr lang="en-US" sz="2400" b="1" dirty="0"/>
          </a:p>
        </p:txBody>
      </p:sp>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494628" y="1291322"/>
            <a:ext cx="4552657" cy="553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8"/>
          <p:cNvSpPr>
            <a:spLocks noGrp="1"/>
          </p:cNvSpPr>
          <p:nvPr>
            <p:ph type="body" sz="quarter" idx="4294967295"/>
          </p:nvPr>
        </p:nvSpPr>
        <p:spPr>
          <a:xfrm>
            <a:off x="87925" y="4916477"/>
            <a:ext cx="4330770" cy="1910707"/>
          </a:xfrm>
          <a:prstGeom prst="rect">
            <a:avLst/>
          </a:prstGeom>
        </p:spPr>
        <p:txBody>
          <a:bodyPr>
            <a:noAutofit/>
          </a:bodyPr>
          <a:lstStyle/>
          <a:p>
            <a:pPr>
              <a:lnSpc>
                <a:spcPts val="1800"/>
              </a:lnSpc>
              <a:spcBef>
                <a:spcPts val="0"/>
              </a:spcBef>
              <a:spcAft>
                <a:spcPts val="600"/>
              </a:spcAft>
            </a:pPr>
            <a:r>
              <a:rPr lang="en-US" sz="1800" dirty="0" smtClean="0"/>
              <a:t>The majority of schools in Mwanza still lack feeding programs. </a:t>
            </a:r>
          </a:p>
          <a:p>
            <a:pPr>
              <a:lnSpc>
                <a:spcPts val="1800"/>
              </a:lnSpc>
              <a:spcBef>
                <a:spcPts val="0"/>
              </a:spcBef>
            </a:pPr>
            <a:r>
              <a:rPr lang="en-US" sz="1800" dirty="0" smtClean="0"/>
              <a:t>The lack of food severely undermines quality pre-primary as students are hungry, the class day is reduced, and there is less time on learning.</a:t>
            </a:r>
            <a:endParaRPr lang="en-US" sz="1800" dirty="0"/>
          </a:p>
        </p:txBody>
      </p:sp>
      <p:sp>
        <p:nvSpPr>
          <p:cNvPr id="8" name="Text Placeholder 2"/>
          <p:cNvSpPr>
            <a:spLocks noGrp="1"/>
          </p:cNvSpPr>
          <p:nvPr>
            <p:ph type="body" sz="quarter" idx="4294967295"/>
          </p:nvPr>
        </p:nvSpPr>
        <p:spPr>
          <a:xfrm>
            <a:off x="110599" y="1470817"/>
            <a:ext cx="4330771" cy="3038422"/>
          </a:xfrm>
          <a:prstGeom prst="rect">
            <a:avLst/>
          </a:prstGeom>
        </p:spPr>
        <p:txBody>
          <a:bodyPr>
            <a:normAutofit fontScale="92500" lnSpcReduction="20000"/>
          </a:bodyPr>
          <a:lstStyle/>
          <a:p>
            <a:pPr>
              <a:spcBef>
                <a:spcPts val="0"/>
              </a:spcBef>
              <a:spcAft>
                <a:spcPts val="600"/>
              </a:spcAft>
            </a:pPr>
            <a:r>
              <a:rPr lang="en-US" sz="1900" b="0" dirty="0" smtClean="0"/>
              <a:t>All school officials recognize the importance of school feeding to child learning. </a:t>
            </a:r>
          </a:p>
          <a:p>
            <a:pPr>
              <a:spcBef>
                <a:spcPts val="0"/>
              </a:spcBef>
              <a:spcAft>
                <a:spcPts val="600"/>
              </a:spcAft>
            </a:pPr>
            <a:r>
              <a:rPr lang="en-US" sz="1900" b="0" dirty="0" smtClean="0"/>
              <a:t>While some </a:t>
            </a:r>
            <a:r>
              <a:rPr lang="en-US" sz="1900" dirty="0" smtClean="0"/>
              <a:t>Kilimanjaro families stopped </a:t>
            </a:r>
            <a:r>
              <a:rPr lang="en-US" sz="1900" dirty="0"/>
              <a:t>food contributions—following the </a:t>
            </a:r>
            <a:r>
              <a:rPr lang="en-US" sz="1900" dirty="0" smtClean="0">
                <a:solidFill>
                  <a:srgbClr val="ECFED4"/>
                </a:solidFill>
              </a:rPr>
              <a:t>fee </a:t>
            </a:r>
            <a:r>
              <a:rPr lang="en-US" sz="1900" b="0" dirty="0" smtClean="0">
                <a:solidFill>
                  <a:srgbClr val="ECFED4"/>
                </a:solidFill>
              </a:rPr>
              <a:t>free and </a:t>
            </a:r>
            <a:r>
              <a:rPr lang="en-US" sz="1900" dirty="0" smtClean="0">
                <a:solidFill>
                  <a:srgbClr val="ECFED4"/>
                </a:solidFill>
              </a:rPr>
              <a:t>“contribution” </a:t>
            </a:r>
            <a:r>
              <a:rPr lang="en-US" sz="1900" b="0" dirty="0" smtClean="0">
                <a:solidFill>
                  <a:srgbClr val="ECFED4"/>
                </a:solidFill>
              </a:rPr>
              <a:t>policies</a:t>
            </a:r>
            <a:r>
              <a:rPr lang="en-US" sz="1900" b="0" dirty="0" smtClean="0"/>
              <a:t>—officials were able to </a:t>
            </a:r>
            <a:r>
              <a:rPr lang="en-US" sz="1900" dirty="0" smtClean="0"/>
              <a:t>quickly sensitize parents </a:t>
            </a:r>
            <a:r>
              <a:rPr lang="en-US" sz="1900" b="0" dirty="0" smtClean="0"/>
              <a:t>to avoid too much disruption. </a:t>
            </a:r>
          </a:p>
          <a:p>
            <a:pPr>
              <a:lnSpc>
                <a:spcPts val="1800"/>
              </a:lnSpc>
              <a:spcBef>
                <a:spcPts val="0"/>
              </a:spcBef>
              <a:spcAft>
                <a:spcPts val="600"/>
              </a:spcAft>
            </a:pPr>
            <a:r>
              <a:rPr lang="en-US" sz="1900" b="0" dirty="0" smtClean="0"/>
              <a:t>In Mwanza, some schools have succeeded in restoring or adding food programs. Intervention schools have led the way.</a:t>
            </a:r>
          </a:p>
        </p:txBody>
      </p:sp>
      <p:sp>
        <p:nvSpPr>
          <p:cNvPr id="9" name="Text Placeholder 1"/>
          <p:cNvSpPr>
            <a:spLocks noGrp="1"/>
          </p:cNvSpPr>
          <p:nvPr>
            <p:ph type="body" sz="quarter" idx="4294967295"/>
          </p:nvPr>
        </p:nvSpPr>
        <p:spPr>
          <a:xfrm>
            <a:off x="87925" y="1116623"/>
            <a:ext cx="3115985" cy="475375"/>
          </a:xfrm>
          <a:prstGeom prst="rect">
            <a:avLst/>
          </a:prstGeom>
        </p:spPr>
        <p:txBody>
          <a:bodyPr/>
          <a:lstStyle/>
          <a:p>
            <a:pPr marL="0" indent="0">
              <a:buNone/>
            </a:pPr>
            <a:r>
              <a:rPr lang="en-US" sz="1800" b="1" dirty="0" smtClean="0">
                <a:solidFill>
                  <a:srgbClr val="92D050"/>
                </a:solidFill>
                <a:latin typeface="Arial Black" panose="020B0A04020102020204" pitchFamily="34" charset="0"/>
              </a:rPr>
              <a:t>Findings</a:t>
            </a:r>
            <a:endParaRPr lang="en-US" sz="1800" b="1" dirty="0">
              <a:solidFill>
                <a:srgbClr val="92D050"/>
              </a:solidFill>
              <a:latin typeface="Arial Black" panose="020B0A04020102020204" pitchFamily="34" charset="0"/>
            </a:endParaRPr>
          </a:p>
        </p:txBody>
      </p:sp>
      <p:sp>
        <p:nvSpPr>
          <p:cNvPr id="10" name="Text Placeholder 1"/>
          <p:cNvSpPr>
            <a:spLocks noGrp="1"/>
          </p:cNvSpPr>
          <p:nvPr>
            <p:ph type="body" sz="quarter" idx="4294967295"/>
          </p:nvPr>
        </p:nvSpPr>
        <p:spPr>
          <a:xfrm>
            <a:off x="87923" y="4451888"/>
            <a:ext cx="3115985" cy="475375"/>
          </a:xfrm>
          <a:prstGeom prst="rect">
            <a:avLst/>
          </a:prstGeom>
        </p:spPr>
        <p:txBody>
          <a:bodyPr/>
          <a:lstStyle/>
          <a:p>
            <a:pPr marL="0" indent="0">
              <a:buNone/>
            </a:pPr>
            <a:r>
              <a:rPr lang="en-US" sz="1800" b="1" dirty="0" smtClean="0">
                <a:solidFill>
                  <a:srgbClr val="92D050"/>
                </a:solidFill>
                <a:latin typeface="Arial Black" panose="020B0A04020102020204" pitchFamily="34" charset="0"/>
              </a:rPr>
              <a:t>Challenges</a:t>
            </a:r>
            <a:endParaRPr lang="en-US" sz="1800" b="1" dirty="0">
              <a:solidFill>
                <a:srgbClr val="92D050"/>
              </a:solidFill>
              <a:latin typeface="Arial Black" panose="020B0A04020102020204" pitchFamily="34" charset="0"/>
            </a:endParaRPr>
          </a:p>
        </p:txBody>
      </p:sp>
    </p:spTree>
    <p:extLst>
      <p:ext uri="{BB962C8B-B14F-4D97-AF65-F5344CB8AC3E}">
        <p14:creationId xmlns:p14="http://schemas.microsoft.com/office/powerpoint/2010/main" val="2606809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20" name="Picture 4" descr="IMG_012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9000"/>
            <a:ext cx="9144000" cy="6732442"/>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1"/>
          <p:cNvSpPr>
            <a:spLocks noGrp="1"/>
          </p:cNvSpPr>
          <p:nvPr>
            <p:ph type="body" idx="1"/>
          </p:nvPr>
        </p:nvSpPr>
        <p:spPr>
          <a:xfrm>
            <a:off x="52000" y="2657108"/>
            <a:ext cx="9055223" cy="1230575"/>
          </a:xfrm>
          <a:solidFill>
            <a:srgbClr val="000000">
              <a:alpha val="67843"/>
            </a:srgbClr>
          </a:solidFill>
        </p:spPr>
        <p:txBody>
          <a:bodyPr>
            <a:normAutofit fontScale="85000" lnSpcReduction="20000"/>
          </a:bodyPr>
          <a:lstStyle/>
          <a:p>
            <a:r>
              <a:rPr lang="en-US" sz="5400" b="1" dirty="0" smtClean="0">
                <a:solidFill>
                  <a:srgbClr val="92D050"/>
                </a:solidFill>
                <a:latin typeface="Arial" panose="020B0604020202020204" pitchFamily="34" charset="0"/>
                <a:cs typeface="Arial" panose="020B0604020202020204" pitchFamily="34" charset="0"/>
              </a:rPr>
              <a:t>Classroom space and learning materials</a:t>
            </a:r>
            <a:endParaRPr lang="en-US" sz="5400" b="1" dirty="0">
              <a:solidFill>
                <a:srgbClr val="92D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038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6878" y="89592"/>
            <a:ext cx="8938344" cy="832671"/>
          </a:xfrm>
          <a:solidFill>
            <a:srgbClr val="4086CC"/>
          </a:solidFill>
        </p:spPr>
        <p:txBody>
          <a:bodyPr>
            <a:normAutofit/>
          </a:bodyPr>
          <a:lstStyle/>
          <a:p>
            <a:r>
              <a:rPr lang="en-US" b="1" dirty="0" smtClean="0">
                <a:solidFill>
                  <a:schemeClr val="bg1"/>
                </a:solidFill>
              </a:rPr>
              <a:t>Classrooms with enough space</a:t>
            </a:r>
            <a:endParaRPr lang="en-US" b="1" dirty="0">
              <a:solidFill>
                <a:schemeClr val="bg1"/>
              </a:solidFill>
            </a:endParaRPr>
          </a:p>
        </p:txBody>
      </p:sp>
      <p:sp>
        <p:nvSpPr>
          <p:cNvPr id="3" name="Text Placeholder 2"/>
          <p:cNvSpPr>
            <a:spLocks noGrp="1"/>
          </p:cNvSpPr>
          <p:nvPr>
            <p:ph type="body" sz="quarter" idx="11"/>
          </p:nvPr>
        </p:nvSpPr>
        <p:spPr>
          <a:xfrm>
            <a:off x="65314" y="942392"/>
            <a:ext cx="8989909" cy="5804637"/>
          </a:xfrm>
          <a:gradFill>
            <a:gsLst>
              <a:gs pos="80000">
                <a:schemeClr val="accent5">
                  <a:shade val="93000"/>
                  <a:satMod val="130000"/>
                </a:schemeClr>
              </a:gs>
              <a:gs pos="100000">
                <a:schemeClr val="accent5">
                  <a:shade val="94000"/>
                  <a:satMod val="135000"/>
                </a:schemeClr>
              </a:gs>
            </a:gsLst>
          </a:gradFill>
        </p:spPr>
        <p:style>
          <a:lnRef idx="1">
            <a:schemeClr val="accent5"/>
          </a:lnRef>
          <a:fillRef idx="3">
            <a:schemeClr val="accent5"/>
          </a:fillRef>
          <a:effectRef idx="2">
            <a:schemeClr val="accent5"/>
          </a:effectRef>
          <a:fontRef idx="minor">
            <a:schemeClr val="lt1"/>
          </a:fontRef>
        </p:style>
        <p:txBody>
          <a:bodyPr>
            <a:normAutofit/>
          </a:bodyPr>
          <a:lstStyle/>
          <a:p>
            <a:pPr marL="0" indent="0">
              <a:buNone/>
            </a:pPr>
            <a:r>
              <a:rPr lang="en-US" b="0" dirty="0" smtClean="0">
                <a:latin typeface="Arial" panose="020B0604020202020204" pitchFamily="34" charset="0"/>
                <a:cs typeface="Arial" panose="020B0604020202020204" pitchFamily="34" charset="0"/>
              </a:rPr>
              <a:t> </a:t>
            </a:r>
          </a:p>
        </p:txBody>
      </p:sp>
      <p:sp>
        <p:nvSpPr>
          <p:cNvPr id="8" name="Text Placeholder 2"/>
          <p:cNvSpPr txBox="1">
            <a:spLocks/>
          </p:cNvSpPr>
          <p:nvPr/>
        </p:nvSpPr>
        <p:spPr>
          <a:xfrm>
            <a:off x="304497" y="798991"/>
            <a:ext cx="8999203" cy="918952"/>
          </a:xfrm>
          <a:prstGeom prst="rect">
            <a:avLst/>
          </a:prstGeom>
        </p:spPr>
        <p:txBody>
          <a:bodyPr vert="horz" lIns="91440" tIns="45720" rIns="91440" bIns="45720" rtlCol="0">
            <a:normAutofit/>
          </a:bodyPr>
          <a:lstStyle>
            <a:lvl1pPr marL="228600" indent="-228600" algn="l" defTabSz="914400" rtl="0" eaLnBrk="1" latinLnBrk="0" hangingPunct="1">
              <a:spcBef>
                <a:spcPts val="1000"/>
              </a:spcBef>
              <a:spcAft>
                <a:spcPts val="600"/>
              </a:spcAft>
              <a:buFont typeface="Arial" pitchFamily="34" charset="0"/>
              <a:buChar char="•"/>
              <a:defRPr sz="2400" b="1" kern="1200">
                <a:solidFill>
                  <a:schemeClr val="bg1"/>
                </a:solidFill>
                <a:latin typeface="Arial Bold" pitchFamily="34" charset="0"/>
                <a:ea typeface="+mn-ea"/>
                <a:cs typeface="Arial Bold" pitchFamily="34" charset="0"/>
              </a:defRPr>
            </a:lvl1pPr>
            <a:lvl2pPr marL="457200" indent="-228600" algn="l" defTabSz="914400" rtl="0" eaLnBrk="1" latinLnBrk="0" hangingPunct="1">
              <a:spcBef>
                <a:spcPts val="300"/>
              </a:spcBef>
              <a:spcAft>
                <a:spcPts val="300"/>
              </a:spcAft>
              <a:buFont typeface="Arial" pitchFamily="34" charset="0"/>
              <a:buChar char="–"/>
              <a:defRPr sz="2000" b="1" kern="1200">
                <a:solidFill>
                  <a:schemeClr val="bg1"/>
                </a:solidFill>
                <a:latin typeface="Arial Bold" pitchFamily="34" charset="0"/>
                <a:ea typeface="+mn-ea"/>
                <a:cs typeface="Arial Bold" pitchFamily="34" charset="0"/>
              </a:defRPr>
            </a:lvl2pPr>
            <a:lvl3pPr marL="685800" indent="-228600" algn="l" defTabSz="914400" rtl="0" eaLnBrk="1" latinLnBrk="0" hangingPunct="1">
              <a:spcBef>
                <a:spcPts val="300"/>
              </a:spcBef>
              <a:spcAft>
                <a:spcPts val="0"/>
              </a:spcAft>
              <a:buFont typeface="Arial" pitchFamily="34" charset="0"/>
              <a:buChar char="•"/>
              <a:defRPr sz="1800" kern="1200">
                <a:solidFill>
                  <a:schemeClr val="bg1"/>
                </a:solidFill>
                <a:latin typeface="+mn-lt"/>
                <a:ea typeface="+mn-ea"/>
                <a:cs typeface="+mn-cs"/>
              </a:defRPr>
            </a:lvl3pPr>
            <a:lvl4pPr marL="1316038" indent="-346075" algn="l" defTabSz="914400" rtl="0" eaLnBrk="1" latinLnBrk="0" hangingPunct="1">
              <a:spcBef>
                <a:spcPts val="300"/>
              </a:spcBef>
              <a:buFont typeface="Arial" pitchFamily="34" charset="0"/>
              <a:buChar char="–"/>
              <a:defRPr sz="1400" kern="1200">
                <a:solidFill>
                  <a:schemeClr val="bg1"/>
                </a:solidFill>
                <a:latin typeface="+mn-lt"/>
                <a:ea typeface="+mn-ea"/>
                <a:cs typeface="+mn-cs"/>
              </a:defRPr>
            </a:lvl4pPr>
            <a:lvl5pPr marL="1660525" indent="-344488" algn="l" defTabSz="914400" rtl="0" eaLnBrk="1" latinLnBrk="0" hangingPunct="1">
              <a:spcBef>
                <a:spcPts val="300"/>
              </a:spcBef>
              <a:buFont typeface="Arial" pitchFamily="34" charset="0"/>
              <a:buChar char="»"/>
              <a:defRPr sz="14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b="0" dirty="0" smtClean="0">
              <a:latin typeface="Arial" panose="020B0604020202020204" pitchFamily="34" charset="0"/>
              <a:cs typeface="Arial" panose="020B0604020202020204" pitchFamily="34" charset="0"/>
            </a:endParaRPr>
          </a:p>
        </p:txBody>
      </p:sp>
      <p:graphicFrame>
        <p:nvGraphicFramePr>
          <p:cNvPr id="11" name="Chart 10"/>
          <p:cNvGraphicFramePr>
            <a:graphicFrameLocks noGrp="1"/>
          </p:cNvGraphicFramePr>
          <p:nvPr>
            <p:extLst>
              <p:ext uri="{D42A27DB-BD31-4B8C-83A1-F6EECF244321}">
                <p14:modId xmlns:p14="http://schemas.microsoft.com/office/powerpoint/2010/main" val="1348331715"/>
              </p:ext>
            </p:extLst>
          </p:nvPr>
        </p:nvGraphicFramePr>
        <p:xfrm>
          <a:off x="238125" y="1101012"/>
          <a:ext cx="8667750" cy="5467269"/>
        </p:xfrm>
        <a:graphic>
          <a:graphicData uri="http://schemas.openxmlformats.org/drawingml/2006/chart">
            <c:chart xmlns:c="http://schemas.openxmlformats.org/drawingml/2006/chart" xmlns:r="http://schemas.openxmlformats.org/officeDocument/2006/relationships" r:id="rId3"/>
          </a:graphicData>
        </a:graphic>
      </p:graphicFrame>
      <p:sp>
        <p:nvSpPr>
          <p:cNvPr id="6" name="Rounded Rectangle 5"/>
          <p:cNvSpPr/>
          <p:nvPr/>
        </p:nvSpPr>
        <p:spPr>
          <a:xfrm>
            <a:off x="4804098" y="3486975"/>
            <a:ext cx="3238214" cy="1089821"/>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400" dirty="0" smtClean="0"/>
              <a:t>Even control schools have realized the benefit of pre-primary education and ensuring classroom space for pre-primary. </a:t>
            </a:r>
            <a:endParaRPr lang="en-US" sz="1400" dirty="0"/>
          </a:p>
        </p:txBody>
      </p:sp>
      <p:sp>
        <p:nvSpPr>
          <p:cNvPr id="7" name="Rounded Rectangle 6"/>
          <p:cNvSpPr/>
          <p:nvPr/>
        </p:nvSpPr>
        <p:spPr>
          <a:xfrm>
            <a:off x="783257" y="1445535"/>
            <a:ext cx="4020841" cy="1313160"/>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400" dirty="0" smtClean="0"/>
              <a:t>The gap between intervention and control </a:t>
            </a:r>
            <a:r>
              <a:rPr lang="en-US" sz="1400" dirty="0" smtClean="0"/>
              <a:t>schools </a:t>
            </a:r>
            <a:r>
              <a:rPr lang="en-US" sz="1400" dirty="0" smtClean="0"/>
              <a:t>demonstrates the impact of </a:t>
            </a:r>
            <a:r>
              <a:rPr lang="en-US" sz="1400" dirty="0" err="1" smtClean="0"/>
              <a:t>FkW</a:t>
            </a:r>
            <a:r>
              <a:rPr lang="en-US" sz="1400" dirty="0" smtClean="0"/>
              <a:t>. Head teachers, teachers, SMCs and community members have worked to build classrooms and ensure pre-primary classes have adequate space</a:t>
            </a:r>
            <a:endParaRPr lang="en-US" sz="1400" dirty="0"/>
          </a:p>
        </p:txBody>
      </p:sp>
    </p:spTree>
    <p:extLst>
      <p:ext uri="{BB962C8B-B14F-4D97-AF65-F5344CB8AC3E}">
        <p14:creationId xmlns:p14="http://schemas.microsoft.com/office/powerpoint/2010/main" val="34887730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 Placeholder 8"/>
          <p:cNvSpPr>
            <a:spLocks noGrp="1"/>
          </p:cNvSpPr>
          <p:nvPr>
            <p:ph type="body" sz="quarter" idx="4294967295"/>
          </p:nvPr>
        </p:nvSpPr>
        <p:spPr>
          <a:xfrm>
            <a:off x="4764009" y="1559374"/>
            <a:ext cx="4379991" cy="1852041"/>
          </a:xfrm>
          <a:prstGeom prst="rect">
            <a:avLst/>
          </a:prstGeom>
        </p:spPr>
        <p:txBody>
          <a:bodyPr>
            <a:normAutofit/>
          </a:bodyPr>
          <a:lstStyle/>
          <a:p>
            <a:pPr>
              <a:spcBef>
                <a:spcPts val="600"/>
              </a:spcBef>
              <a:spcAft>
                <a:spcPts val="0"/>
              </a:spcAft>
            </a:pPr>
            <a:r>
              <a:rPr lang="en-US" sz="2000" dirty="0" smtClean="0"/>
              <a:t>Intervention and control schools still report space shortages, particularly in Mwanza. </a:t>
            </a:r>
          </a:p>
          <a:p>
            <a:pPr>
              <a:spcBef>
                <a:spcPts val="600"/>
              </a:spcBef>
              <a:spcAft>
                <a:spcPts val="0"/>
              </a:spcAft>
            </a:pPr>
            <a:r>
              <a:rPr lang="en-US" sz="2000" dirty="0" smtClean="0"/>
              <a:t>Teachers are unable to implement some lessons due to space issues.</a:t>
            </a:r>
            <a:endParaRPr lang="en-US" sz="1600" dirty="0"/>
          </a:p>
        </p:txBody>
      </p:sp>
      <p:sp>
        <p:nvSpPr>
          <p:cNvPr id="9" name="Text Placeholder 2"/>
          <p:cNvSpPr>
            <a:spLocks noGrp="1"/>
          </p:cNvSpPr>
          <p:nvPr>
            <p:ph type="body" sz="quarter" idx="4294967295"/>
          </p:nvPr>
        </p:nvSpPr>
        <p:spPr>
          <a:xfrm>
            <a:off x="82800" y="1559375"/>
            <a:ext cx="4893646" cy="2019928"/>
          </a:xfrm>
          <a:prstGeom prst="rect">
            <a:avLst/>
          </a:prstGeom>
        </p:spPr>
        <p:txBody>
          <a:bodyPr>
            <a:noAutofit/>
          </a:bodyPr>
          <a:lstStyle/>
          <a:p>
            <a:pPr>
              <a:spcBef>
                <a:spcPts val="0"/>
              </a:spcBef>
            </a:pPr>
            <a:r>
              <a:rPr lang="en-US" sz="2000" dirty="0" smtClean="0"/>
              <a:t>Intervention and control schools have improved the classroom learning space.</a:t>
            </a:r>
          </a:p>
          <a:p>
            <a:pPr>
              <a:spcBef>
                <a:spcPts val="0"/>
              </a:spcBef>
            </a:pPr>
            <a:r>
              <a:rPr lang="en-US" sz="2000" dirty="0" smtClean="0"/>
              <a:t>Clear evidence of </a:t>
            </a:r>
            <a:r>
              <a:rPr lang="en-US" sz="2000" dirty="0" err="1" smtClean="0"/>
              <a:t>FkW</a:t>
            </a:r>
            <a:r>
              <a:rPr lang="en-US" sz="2000" dirty="0" smtClean="0"/>
              <a:t> spillover from intervention to control schools.</a:t>
            </a:r>
          </a:p>
          <a:p>
            <a:pPr>
              <a:spcBef>
                <a:spcPts val="0"/>
              </a:spcBef>
            </a:pPr>
            <a:r>
              <a:rPr lang="en-US" sz="2000" dirty="0" smtClean="0"/>
              <a:t>TIE training—using </a:t>
            </a:r>
            <a:r>
              <a:rPr lang="en-US" sz="2000" dirty="0" err="1" smtClean="0"/>
              <a:t>FkW</a:t>
            </a:r>
            <a:r>
              <a:rPr lang="en-US" sz="2000" dirty="0" smtClean="0"/>
              <a:t> principles—also  emphasized the value of pre-primary.</a:t>
            </a:r>
          </a:p>
        </p:txBody>
      </p:sp>
      <p:sp>
        <p:nvSpPr>
          <p:cNvPr id="16" name="Text Placeholder 1"/>
          <p:cNvSpPr>
            <a:spLocks noGrp="1"/>
          </p:cNvSpPr>
          <p:nvPr>
            <p:ph type="body" sz="quarter" idx="4294967295"/>
          </p:nvPr>
        </p:nvSpPr>
        <p:spPr>
          <a:xfrm>
            <a:off x="87925" y="1175598"/>
            <a:ext cx="3115985" cy="383778"/>
          </a:xfrm>
          <a:prstGeom prst="rect">
            <a:avLst/>
          </a:prstGeom>
        </p:spPr>
        <p:txBody>
          <a:bodyPr/>
          <a:lstStyle/>
          <a:p>
            <a:pPr marL="0" indent="0">
              <a:buNone/>
            </a:pPr>
            <a:r>
              <a:rPr lang="en-US" sz="1800" b="1" dirty="0" smtClean="0">
                <a:solidFill>
                  <a:srgbClr val="92D050"/>
                </a:solidFill>
                <a:latin typeface="Arial Black" panose="020B0A04020102020204" pitchFamily="34" charset="0"/>
              </a:rPr>
              <a:t>Accomplishments</a:t>
            </a:r>
            <a:endParaRPr lang="en-US" sz="1800" b="1" dirty="0">
              <a:solidFill>
                <a:srgbClr val="92D050"/>
              </a:solidFill>
              <a:latin typeface="Arial Black" panose="020B0A04020102020204" pitchFamily="34" charset="0"/>
            </a:endParaRPr>
          </a:p>
        </p:txBody>
      </p:sp>
      <p:sp>
        <p:nvSpPr>
          <p:cNvPr id="17" name="Text Placeholder 1"/>
          <p:cNvSpPr>
            <a:spLocks noGrp="1"/>
          </p:cNvSpPr>
          <p:nvPr>
            <p:ph type="body" sz="quarter" idx="4294967295"/>
          </p:nvPr>
        </p:nvSpPr>
        <p:spPr>
          <a:xfrm>
            <a:off x="4764009" y="1194749"/>
            <a:ext cx="3115985" cy="421919"/>
          </a:xfrm>
          <a:prstGeom prst="rect">
            <a:avLst/>
          </a:prstGeom>
        </p:spPr>
        <p:txBody>
          <a:bodyPr/>
          <a:lstStyle/>
          <a:p>
            <a:pPr marL="0" indent="0">
              <a:buNone/>
            </a:pPr>
            <a:r>
              <a:rPr lang="en-US" sz="1800" b="1" dirty="0" smtClean="0">
                <a:solidFill>
                  <a:srgbClr val="92D050"/>
                </a:solidFill>
                <a:latin typeface="Arial Black" panose="020B0A04020102020204" pitchFamily="34" charset="0"/>
              </a:rPr>
              <a:t>Challenges</a:t>
            </a:r>
            <a:endParaRPr lang="en-US" sz="1800" b="1" dirty="0">
              <a:solidFill>
                <a:srgbClr val="92D050"/>
              </a:solidFill>
              <a:latin typeface="Arial Black" panose="020B0A04020102020204" pitchFamily="34" charset="0"/>
            </a:endParaRPr>
          </a:p>
        </p:txBody>
      </p:sp>
      <p:sp>
        <p:nvSpPr>
          <p:cNvPr id="15" name="Title 1"/>
          <p:cNvSpPr txBox="1">
            <a:spLocks/>
          </p:cNvSpPr>
          <p:nvPr/>
        </p:nvSpPr>
        <p:spPr>
          <a:xfrm>
            <a:off x="87923" y="117414"/>
            <a:ext cx="8959362" cy="999209"/>
          </a:xfrm>
          <a:prstGeom prst="rect">
            <a:avLst/>
          </a:prstGeom>
          <a:solidFill>
            <a:schemeClr val="tx2">
              <a:lumMod val="60000"/>
              <a:lumOff val="40000"/>
            </a:schemeClr>
          </a:solidFill>
          <a:ln>
            <a:solidFill>
              <a:schemeClr val="accent1">
                <a:lumMod val="75000"/>
              </a:schemeClr>
            </a:solidFill>
          </a:ln>
        </p:spPr>
        <p:txBody>
          <a:bodyPr vert="horz" lIns="91440" tIns="45720" rIns="91440" bIns="45720" rtlCol="0" anchor="ctr">
            <a:noAutofit/>
          </a:bodyPr>
          <a:lstStyle>
            <a:lvl1pPr algn="ctr" defTabSz="914400" rtl="0" eaLnBrk="1" latinLnBrk="0" hangingPunct="1">
              <a:spcBef>
                <a:spcPct val="0"/>
              </a:spcBef>
              <a:buNone/>
              <a:defRPr sz="3200" kern="1200">
                <a:solidFill>
                  <a:schemeClr val="bg1"/>
                </a:solidFill>
                <a:latin typeface="Arial" pitchFamily="34" charset="0"/>
                <a:ea typeface="+mj-ea"/>
                <a:cs typeface="Arial" pitchFamily="34" charset="0"/>
              </a:defRPr>
            </a:lvl1pPr>
          </a:lstStyle>
          <a:p>
            <a:r>
              <a:rPr lang="en-US" b="1" dirty="0" smtClean="0"/>
              <a:t>Classroom space: </a:t>
            </a:r>
          </a:p>
          <a:p>
            <a:r>
              <a:rPr lang="en-US" sz="2400" b="1" dirty="0" smtClean="0"/>
              <a:t>Qualitative findings</a:t>
            </a:r>
            <a:endParaRPr lang="en-US" sz="2400" b="1" dirty="0"/>
          </a:p>
        </p:txBody>
      </p:sp>
      <p:pic>
        <p:nvPicPr>
          <p:cNvPr id="12" name="Picture 11" descr="C:\Users\Vicky\Desktop\phs for FKW report\Schools before &amp; after\School 2 Mwanza\Before 2.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68820" y="3534921"/>
            <a:ext cx="3298893" cy="3199987"/>
          </a:xfrm>
          <a:prstGeom prst="rect">
            <a:avLst/>
          </a:prstGeom>
          <a:noFill/>
          <a:ln w="3175">
            <a:solidFill>
              <a:schemeClr val="accent6">
                <a:lumMod val="75000"/>
              </a:schemeClr>
            </a:solidFill>
          </a:ln>
        </p:spPr>
      </p:pic>
      <p:pic>
        <p:nvPicPr>
          <p:cNvPr id="14" name="Picture 13" descr="C:\Users\Vicky\Desktop\phs for FKW report\Schools before &amp; after\School 2 Mwanza\After 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5564206" y="3517757"/>
            <a:ext cx="3324720" cy="3217151"/>
          </a:xfrm>
          <a:prstGeom prst="rect">
            <a:avLst/>
          </a:prstGeom>
          <a:noFill/>
          <a:ln w="3175">
            <a:solidFill>
              <a:schemeClr val="accent6">
                <a:lumMod val="75000"/>
              </a:schemeClr>
            </a:solidFill>
          </a:ln>
        </p:spPr>
      </p:pic>
      <p:sp>
        <p:nvSpPr>
          <p:cNvPr id="2" name="Rectangle 1"/>
          <p:cNvSpPr/>
          <p:nvPr/>
        </p:nvSpPr>
        <p:spPr>
          <a:xfrm>
            <a:off x="3801029" y="5679803"/>
            <a:ext cx="1529860" cy="954107"/>
          </a:xfrm>
          <a:prstGeom prst="rect">
            <a:avLst/>
          </a:prstGeom>
          <a:solidFill>
            <a:srgbClr val="FFD3B0"/>
          </a:solidFill>
        </p:spPr>
        <p:txBody>
          <a:bodyPr wrap="square">
            <a:spAutoFit/>
          </a:bodyPr>
          <a:lstStyle/>
          <a:p>
            <a:r>
              <a:rPr lang="en-US" sz="1400" dirty="0" smtClean="0"/>
              <a:t>Before </a:t>
            </a:r>
            <a:r>
              <a:rPr lang="en-US" sz="1400" dirty="0"/>
              <a:t>and After photos of same </a:t>
            </a:r>
            <a:r>
              <a:rPr lang="en-US" sz="1400" dirty="0" smtClean="0"/>
              <a:t>classroom: Mwanza, TAHEA</a:t>
            </a:r>
            <a:endParaRPr lang="en-US" sz="1400" dirty="0"/>
          </a:p>
        </p:txBody>
      </p:sp>
    </p:spTree>
    <p:extLst>
      <p:ext uri="{BB962C8B-B14F-4D97-AF65-F5344CB8AC3E}">
        <p14:creationId xmlns:p14="http://schemas.microsoft.com/office/powerpoint/2010/main" val="19336656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descr="G:\ROLL OUT\Mwanza\Kakebe\PP current classroom Mar 2016\SDC13773.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779710" y="1346779"/>
            <a:ext cx="4147326" cy="5068732"/>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p:cNvSpPr txBox="1">
            <a:spLocks/>
          </p:cNvSpPr>
          <p:nvPr/>
        </p:nvSpPr>
        <p:spPr>
          <a:xfrm>
            <a:off x="87923" y="117414"/>
            <a:ext cx="8959362" cy="999209"/>
          </a:xfrm>
          <a:prstGeom prst="rect">
            <a:avLst/>
          </a:prstGeom>
          <a:solidFill>
            <a:schemeClr val="tx2">
              <a:lumMod val="60000"/>
              <a:lumOff val="40000"/>
            </a:schemeClr>
          </a:solidFill>
          <a:ln>
            <a:solidFill>
              <a:schemeClr val="accent1">
                <a:lumMod val="75000"/>
              </a:schemeClr>
            </a:solidFill>
          </a:ln>
        </p:spPr>
        <p:txBody>
          <a:bodyPr vert="horz" lIns="91440" tIns="45720" rIns="91440" bIns="45720" rtlCol="0" anchor="ctr">
            <a:noAutofit/>
          </a:bodyPr>
          <a:lstStyle>
            <a:lvl1pPr algn="ctr" defTabSz="914400" rtl="0" eaLnBrk="1" latinLnBrk="0" hangingPunct="1">
              <a:spcBef>
                <a:spcPct val="0"/>
              </a:spcBef>
              <a:buNone/>
              <a:defRPr sz="3200" kern="1200">
                <a:solidFill>
                  <a:schemeClr val="bg1"/>
                </a:solidFill>
                <a:latin typeface="Arial" pitchFamily="34" charset="0"/>
                <a:ea typeface="+mj-ea"/>
                <a:cs typeface="Arial" pitchFamily="34" charset="0"/>
              </a:defRPr>
            </a:lvl1pPr>
          </a:lstStyle>
          <a:p>
            <a:r>
              <a:rPr lang="en-US" b="1" dirty="0" smtClean="0"/>
              <a:t>Classroom space: </a:t>
            </a:r>
          </a:p>
          <a:p>
            <a:r>
              <a:rPr lang="en-US" sz="2400" b="1" dirty="0" smtClean="0"/>
              <a:t>Qualitative findings and respondent voices</a:t>
            </a:r>
            <a:endParaRPr lang="en-US" sz="2400" b="1" dirty="0"/>
          </a:p>
        </p:txBody>
      </p:sp>
      <p:sp>
        <p:nvSpPr>
          <p:cNvPr id="10" name="Rectangular Callout 9"/>
          <p:cNvSpPr/>
          <p:nvPr/>
        </p:nvSpPr>
        <p:spPr>
          <a:xfrm>
            <a:off x="298941" y="1424354"/>
            <a:ext cx="4185138" cy="5099538"/>
          </a:xfrm>
          <a:prstGeom prst="wedgeRectCallout">
            <a:avLst>
              <a:gd name="adj1" fmla="val 59489"/>
              <a:gd name="adj2" fmla="val 3769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200" dirty="0" smtClean="0"/>
              <a:t>“</a:t>
            </a:r>
            <a:r>
              <a:rPr lang="en-US" sz="2200" dirty="0"/>
              <a:t>The big challenge which we are facing is over crowdedness in the classrooms until the teacher </a:t>
            </a:r>
            <a:r>
              <a:rPr lang="en-US" sz="2200" dirty="0" smtClean="0"/>
              <a:t>has </a:t>
            </a:r>
            <a:r>
              <a:rPr lang="en-US" sz="2200" dirty="0"/>
              <a:t>nowhere to step. We have schools which this is a very huge challenge </a:t>
            </a:r>
            <a:r>
              <a:rPr lang="en-US" sz="2200" dirty="0" smtClean="0"/>
              <a:t>… If </a:t>
            </a:r>
            <a:r>
              <a:rPr lang="en-US" sz="2200" dirty="0"/>
              <a:t>we got classrooms it will be so </a:t>
            </a:r>
            <a:r>
              <a:rPr lang="en-US" sz="2200" dirty="0" smtClean="0"/>
              <a:t>nice. Good </a:t>
            </a:r>
            <a:r>
              <a:rPr lang="en-US" sz="2200" dirty="0"/>
              <a:t>classroom with windows and doors, painted walls and nice </a:t>
            </a:r>
            <a:r>
              <a:rPr lang="en-US" sz="2200" dirty="0" smtClean="0"/>
              <a:t>roofs. The </a:t>
            </a:r>
            <a:r>
              <a:rPr lang="en-US" sz="2200" dirty="0"/>
              <a:t>main challenge in my district is </a:t>
            </a:r>
            <a:r>
              <a:rPr lang="en-US" sz="2200" dirty="0" smtClean="0"/>
              <a:t>infrastructure. The </a:t>
            </a:r>
            <a:r>
              <a:rPr lang="en-US" sz="2200" dirty="0"/>
              <a:t>teacher may be trained </a:t>
            </a:r>
            <a:r>
              <a:rPr lang="en-US" sz="2200" dirty="0" smtClean="0"/>
              <a:t>but </a:t>
            </a:r>
            <a:r>
              <a:rPr lang="en-US" sz="2200" dirty="0"/>
              <a:t>the environment might be a challenge in doing their work </a:t>
            </a:r>
            <a:r>
              <a:rPr lang="en-US" sz="2200" dirty="0" smtClean="0"/>
              <a:t>effectively. ”   </a:t>
            </a:r>
          </a:p>
          <a:p>
            <a:r>
              <a:rPr lang="en-US" sz="2200" dirty="0"/>
              <a:t> </a:t>
            </a:r>
            <a:r>
              <a:rPr lang="en-US" sz="2200" dirty="0" smtClean="0"/>
              <a:t>                                    QAO Mwanza</a:t>
            </a:r>
          </a:p>
        </p:txBody>
      </p:sp>
    </p:spTree>
    <p:extLst>
      <p:ext uri="{BB962C8B-B14F-4D97-AF65-F5344CB8AC3E}">
        <p14:creationId xmlns:p14="http://schemas.microsoft.com/office/powerpoint/2010/main" val="20110757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8589" y="58636"/>
            <a:ext cx="8966633" cy="808379"/>
          </a:xfrm>
          <a:solidFill>
            <a:srgbClr val="4086CC"/>
          </a:solidFill>
        </p:spPr>
        <p:txBody>
          <a:bodyPr>
            <a:normAutofit/>
          </a:bodyPr>
          <a:lstStyle/>
          <a:p>
            <a:r>
              <a:rPr lang="en-US" b="1" dirty="0" smtClean="0">
                <a:solidFill>
                  <a:schemeClr val="bg1"/>
                </a:solidFill>
              </a:rPr>
              <a:t>Learning areas</a:t>
            </a:r>
            <a:endParaRPr lang="en-US" b="1" dirty="0">
              <a:solidFill>
                <a:schemeClr val="bg1"/>
              </a:solidFill>
            </a:endParaRPr>
          </a:p>
        </p:txBody>
      </p:sp>
      <p:sp>
        <p:nvSpPr>
          <p:cNvPr id="3" name="Text Placeholder 2"/>
          <p:cNvSpPr>
            <a:spLocks noGrp="1"/>
          </p:cNvSpPr>
          <p:nvPr>
            <p:ph type="body" sz="quarter" idx="11"/>
          </p:nvPr>
        </p:nvSpPr>
        <p:spPr>
          <a:xfrm>
            <a:off x="65314" y="942392"/>
            <a:ext cx="8989909" cy="5804637"/>
          </a:xfrm>
          <a:gradFill>
            <a:gsLst>
              <a:gs pos="80000">
                <a:schemeClr val="accent5">
                  <a:shade val="93000"/>
                  <a:satMod val="130000"/>
                </a:schemeClr>
              </a:gs>
              <a:gs pos="100000">
                <a:schemeClr val="accent5">
                  <a:shade val="94000"/>
                  <a:satMod val="135000"/>
                </a:schemeClr>
              </a:gs>
            </a:gsLst>
          </a:gradFill>
        </p:spPr>
        <p:style>
          <a:lnRef idx="1">
            <a:schemeClr val="accent5"/>
          </a:lnRef>
          <a:fillRef idx="3">
            <a:schemeClr val="accent5"/>
          </a:fillRef>
          <a:effectRef idx="2">
            <a:schemeClr val="accent5"/>
          </a:effectRef>
          <a:fontRef idx="minor">
            <a:schemeClr val="lt1"/>
          </a:fontRef>
        </p:style>
        <p:txBody>
          <a:bodyPr>
            <a:normAutofit/>
          </a:bodyPr>
          <a:lstStyle/>
          <a:p>
            <a:pPr marL="0" indent="0">
              <a:buNone/>
            </a:pPr>
            <a:r>
              <a:rPr lang="en-US" b="0" dirty="0" smtClean="0">
                <a:latin typeface="Arial" panose="020B0604020202020204" pitchFamily="34" charset="0"/>
                <a:cs typeface="Arial" panose="020B0604020202020204" pitchFamily="34" charset="0"/>
              </a:rPr>
              <a:t> </a:t>
            </a:r>
          </a:p>
        </p:txBody>
      </p:sp>
      <p:sp>
        <p:nvSpPr>
          <p:cNvPr id="8" name="Text Placeholder 2"/>
          <p:cNvSpPr txBox="1">
            <a:spLocks/>
          </p:cNvSpPr>
          <p:nvPr/>
        </p:nvSpPr>
        <p:spPr>
          <a:xfrm>
            <a:off x="304497" y="798991"/>
            <a:ext cx="8999203" cy="918952"/>
          </a:xfrm>
          <a:prstGeom prst="rect">
            <a:avLst/>
          </a:prstGeom>
        </p:spPr>
        <p:txBody>
          <a:bodyPr vert="horz" lIns="91440" tIns="45720" rIns="91440" bIns="45720" rtlCol="0">
            <a:normAutofit/>
          </a:bodyPr>
          <a:lstStyle>
            <a:lvl1pPr marL="228600" indent="-228600" algn="l" defTabSz="914400" rtl="0" eaLnBrk="1" latinLnBrk="0" hangingPunct="1">
              <a:spcBef>
                <a:spcPts val="1000"/>
              </a:spcBef>
              <a:spcAft>
                <a:spcPts val="600"/>
              </a:spcAft>
              <a:buFont typeface="Arial" pitchFamily="34" charset="0"/>
              <a:buChar char="•"/>
              <a:defRPr sz="2400" b="1" kern="1200">
                <a:solidFill>
                  <a:schemeClr val="bg1"/>
                </a:solidFill>
                <a:latin typeface="Arial Bold" pitchFamily="34" charset="0"/>
                <a:ea typeface="+mn-ea"/>
                <a:cs typeface="Arial Bold" pitchFamily="34" charset="0"/>
              </a:defRPr>
            </a:lvl1pPr>
            <a:lvl2pPr marL="457200" indent="-228600" algn="l" defTabSz="914400" rtl="0" eaLnBrk="1" latinLnBrk="0" hangingPunct="1">
              <a:spcBef>
                <a:spcPts val="300"/>
              </a:spcBef>
              <a:spcAft>
                <a:spcPts val="300"/>
              </a:spcAft>
              <a:buFont typeface="Arial" pitchFamily="34" charset="0"/>
              <a:buChar char="–"/>
              <a:defRPr sz="2000" b="1" kern="1200">
                <a:solidFill>
                  <a:schemeClr val="bg1"/>
                </a:solidFill>
                <a:latin typeface="Arial Bold" pitchFamily="34" charset="0"/>
                <a:ea typeface="+mn-ea"/>
                <a:cs typeface="Arial Bold" pitchFamily="34" charset="0"/>
              </a:defRPr>
            </a:lvl2pPr>
            <a:lvl3pPr marL="685800" indent="-228600" algn="l" defTabSz="914400" rtl="0" eaLnBrk="1" latinLnBrk="0" hangingPunct="1">
              <a:spcBef>
                <a:spcPts val="300"/>
              </a:spcBef>
              <a:spcAft>
                <a:spcPts val="0"/>
              </a:spcAft>
              <a:buFont typeface="Arial" pitchFamily="34" charset="0"/>
              <a:buChar char="•"/>
              <a:defRPr sz="1800" kern="1200">
                <a:solidFill>
                  <a:schemeClr val="bg1"/>
                </a:solidFill>
                <a:latin typeface="+mn-lt"/>
                <a:ea typeface="+mn-ea"/>
                <a:cs typeface="+mn-cs"/>
              </a:defRPr>
            </a:lvl3pPr>
            <a:lvl4pPr marL="1316038" indent="-346075" algn="l" defTabSz="914400" rtl="0" eaLnBrk="1" latinLnBrk="0" hangingPunct="1">
              <a:spcBef>
                <a:spcPts val="300"/>
              </a:spcBef>
              <a:buFont typeface="Arial" pitchFamily="34" charset="0"/>
              <a:buChar char="–"/>
              <a:defRPr sz="1400" kern="1200">
                <a:solidFill>
                  <a:schemeClr val="bg1"/>
                </a:solidFill>
                <a:latin typeface="+mn-lt"/>
                <a:ea typeface="+mn-ea"/>
                <a:cs typeface="+mn-cs"/>
              </a:defRPr>
            </a:lvl4pPr>
            <a:lvl5pPr marL="1660525" indent="-344488" algn="l" defTabSz="914400" rtl="0" eaLnBrk="1" latinLnBrk="0" hangingPunct="1">
              <a:spcBef>
                <a:spcPts val="300"/>
              </a:spcBef>
              <a:buFont typeface="Arial" pitchFamily="34" charset="0"/>
              <a:buChar char="»"/>
              <a:defRPr sz="14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b="0" dirty="0" smtClean="0">
              <a:latin typeface="Arial" panose="020B0604020202020204" pitchFamily="34" charset="0"/>
              <a:cs typeface="Arial" panose="020B0604020202020204" pitchFamily="34" charset="0"/>
            </a:endParaRPr>
          </a:p>
        </p:txBody>
      </p:sp>
      <p:graphicFrame>
        <p:nvGraphicFramePr>
          <p:cNvPr id="9" name="Chart 8"/>
          <p:cNvGraphicFramePr>
            <a:graphicFrameLocks noGrp="1"/>
          </p:cNvGraphicFramePr>
          <p:nvPr>
            <p:extLst>
              <p:ext uri="{D42A27DB-BD31-4B8C-83A1-F6EECF244321}">
                <p14:modId xmlns:p14="http://schemas.microsoft.com/office/powerpoint/2010/main" val="246258525"/>
              </p:ext>
            </p:extLst>
          </p:nvPr>
        </p:nvGraphicFramePr>
        <p:xfrm>
          <a:off x="238125" y="1082352"/>
          <a:ext cx="8667750" cy="5449340"/>
        </p:xfrm>
        <a:graphic>
          <a:graphicData uri="http://schemas.openxmlformats.org/drawingml/2006/chart">
            <c:chart xmlns:c="http://schemas.openxmlformats.org/drawingml/2006/chart" xmlns:r="http://schemas.openxmlformats.org/officeDocument/2006/relationships" r:id="rId3"/>
          </a:graphicData>
        </a:graphic>
      </p:graphicFrame>
      <p:sp>
        <p:nvSpPr>
          <p:cNvPr id="6" name="Rounded Rectangle 5"/>
          <p:cNvSpPr/>
          <p:nvPr/>
        </p:nvSpPr>
        <p:spPr>
          <a:xfrm>
            <a:off x="4735346" y="2919326"/>
            <a:ext cx="3514880" cy="131316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400" dirty="0" smtClean="0"/>
              <a:t>However, while control schools in Mwanza are improving learning areas, intervention schools in Mwanza and Kilimanjaro are scoring lower, indicating that sustaining quality learning areas has been challenging.</a:t>
            </a:r>
            <a:endParaRPr lang="en-US" sz="1400" dirty="0"/>
          </a:p>
        </p:txBody>
      </p:sp>
      <p:sp>
        <p:nvSpPr>
          <p:cNvPr id="7" name="Rounded Rectangle 6"/>
          <p:cNvSpPr/>
          <p:nvPr/>
        </p:nvSpPr>
        <p:spPr>
          <a:xfrm>
            <a:off x="839917" y="2919326"/>
            <a:ext cx="2735181" cy="131316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400" dirty="0" smtClean="0"/>
              <a:t>Again, the gap between intervention and control teachers demonstrates the impact of </a:t>
            </a:r>
            <a:r>
              <a:rPr lang="en-US" sz="1400" dirty="0" err="1" smtClean="0"/>
              <a:t>FkW</a:t>
            </a:r>
            <a:r>
              <a:rPr lang="en-US" sz="1400" dirty="0" smtClean="0"/>
              <a:t>. </a:t>
            </a:r>
            <a:endParaRPr lang="en-US" sz="1400" dirty="0"/>
          </a:p>
        </p:txBody>
      </p:sp>
    </p:spTree>
    <p:extLst>
      <p:ext uri="{BB962C8B-B14F-4D97-AF65-F5344CB8AC3E}">
        <p14:creationId xmlns:p14="http://schemas.microsoft.com/office/powerpoint/2010/main" val="4488002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 Placeholder 8"/>
          <p:cNvSpPr>
            <a:spLocks noGrp="1"/>
          </p:cNvSpPr>
          <p:nvPr>
            <p:ph type="body" sz="quarter" idx="4294967295"/>
          </p:nvPr>
        </p:nvSpPr>
        <p:spPr>
          <a:xfrm>
            <a:off x="76585" y="4864982"/>
            <a:ext cx="4486126" cy="1642979"/>
          </a:xfrm>
          <a:prstGeom prst="rect">
            <a:avLst/>
          </a:prstGeom>
        </p:spPr>
        <p:txBody>
          <a:bodyPr>
            <a:normAutofit fontScale="92500" lnSpcReduction="20000"/>
          </a:bodyPr>
          <a:lstStyle/>
          <a:p>
            <a:pPr>
              <a:spcBef>
                <a:spcPts val="600"/>
              </a:spcBef>
              <a:spcAft>
                <a:spcPts val="0"/>
              </a:spcAft>
            </a:pPr>
            <a:r>
              <a:rPr lang="en-US" sz="2000" dirty="0" smtClean="0"/>
              <a:t>Many schools lack sufficient space for learning </a:t>
            </a:r>
            <a:r>
              <a:rPr lang="en-US" sz="2000" dirty="0"/>
              <a:t>corners.</a:t>
            </a:r>
            <a:endParaRPr lang="en-US" sz="2000" dirty="0" smtClean="0"/>
          </a:p>
          <a:p>
            <a:pPr>
              <a:spcBef>
                <a:spcPts val="600"/>
              </a:spcBef>
              <a:spcAft>
                <a:spcPts val="0"/>
              </a:spcAft>
            </a:pPr>
            <a:r>
              <a:rPr lang="en-US" sz="2000" dirty="0" smtClean="0"/>
              <a:t>Many teachers lack the time to organize learning </a:t>
            </a:r>
            <a:r>
              <a:rPr lang="en-US" sz="2000" dirty="0"/>
              <a:t>corners.</a:t>
            </a:r>
            <a:endParaRPr lang="en-US" sz="2000" dirty="0" smtClean="0"/>
          </a:p>
          <a:p>
            <a:pPr>
              <a:spcBef>
                <a:spcPts val="600"/>
              </a:spcBef>
              <a:spcAft>
                <a:spcPts val="0"/>
              </a:spcAft>
            </a:pPr>
            <a:r>
              <a:rPr lang="en-US" sz="2000" dirty="0" smtClean="0"/>
              <a:t>Short school days limit the time children have in learning </a:t>
            </a:r>
            <a:r>
              <a:rPr lang="en-US" sz="2000" dirty="0"/>
              <a:t>corners. </a:t>
            </a:r>
            <a:endParaRPr lang="en-US" sz="2000" dirty="0" smtClean="0"/>
          </a:p>
        </p:txBody>
      </p:sp>
      <p:sp>
        <p:nvSpPr>
          <p:cNvPr id="9" name="Text Placeholder 2"/>
          <p:cNvSpPr>
            <a:spLocks noGrp="1"/>
          </p:cNvSpPr>
          <p:nvPr>
            <p:ph type="body" sz="quarter" idx="4294967295"/>
          </p:nvPr>
        </p:nvSpPr>
        <p:spPr>
          <a:xfrm>
            <a:off x="87923" y="1515973"/>
            <a:ext cx="4463451" cy="2814660"/>
          </a:xfrm>
          <a:prstGeom prst="rect">
            <a:avLst/>
          </a:prstGeom>
        </p:spPr>
        <p:txBody>
          <a:bodyPr>
            <a:normAutofit fontScale="92500" lnSpcReduction="10000"/>
          </a:bodyPr>
          <a:lstStyle/>
          <a:p>
            <a:pPr>
              <a:spcBef>
                <a:spcPts val="0"/>
              </a:spcBef>
            </a:pPr>
            <a:r>
              <a:rPr lang="en-US" sz="1900" dirty="0"/>
              <a:t>Most respondents understand the value and importance of learning </a:t>
            </a:r>
            <a:r>
              <a:rPr lang="en-US" sz="1900" dirty="0" smtClean="0"/>
              <a:t>corners.</a:t>
            </a:r>
            <a:endParaRPr lang="en-US" sz="1900" dirty="0"/>
          </a:p>
          <a:p>
            <a:pPr>
              <a:spcBef>
                <a:spcPts val="0"/>
              </a:spcBef>
            </a:pPr>
            <a:r>
              <a:rPr lang="en-US" sz="1900" dirty="0" smtClean="0"/>
              <a:t>Most schools have organized learning areas.</a:t>
            </a:r>
          </a:p>
          <a:p>
            <a:pPr>
              <a:spcBef>
                <a:spcPts val="0"/>
              </a:spcBef>
            </a:pPr>
            <a:r>
              <a:rPr lang="en-US" sz="1900" b="0" dirty="0" smtClean="0"/>
              <a:t>Some teachers, school and parent communities, particularly in Kilimanjaro, work together to prepare materials for learning </a:t>
            </a:r>
            <a:r>
              <a:rPr lang="en-US" sz="1900" dirty="0" smtClean="0"/>
              <a:t>corners</a:t>
            </a:r>
            <a:r>
              <a:rPr lang="en-US" sz="1900" b="0" dirty="0" smtClean="0"/>
              <a:t>.</a:t>
            </a:r>
            <a:endParaRPr lang="en-US" sz="1900" b="0" dirty="0" smtClean="0"/>
          </a:p>
          <a:p>
            <a:pPr>
              <a:spcBef>
                <a:spcPts val="0"/>
              </a:spcBef>
            </a:pPr>
            <a:r>
              <a:rPr lang="en-US" sz="1900" dirty="0" smtClean="0"/>
              <a:t>Teachers report that students “learn by themselves” when they have well organized and stocked learning </a:t>
            </a:r>
            <a:r>
              <a:rPr lang="en-US" sz="1900" dirty="0" smtClean="0"/>
              <a:t>corners</a:t>
            </a:r>
            <a:r>
              <a:rPr lang="en-US" sz="1900" dirty="0" smtClean="0"/>
              <a:t>.</a:t>
            </a:r>
            <a:endParaRPr lang="en-US" sz="1900" b="0" dirty="0" smtClean="0"/>
          </a:p>
        </p:txBody>
      </p:sp>
      <p:sp>
        <p:nvSpPr>
          <p:cNvPr id="16" name="Text Placeholder 1"/>
          <p:cNvSpPr>
            <a:spLocks noGrp="1"/>
          </p:cNvSpPr>
          <p:nvPr>
            <p:ph type="body" sz="quarter" idx="4294967295"/>
          </p:nvPr>
        </p:nvSpPr>
        <p:spPr>
          <a:xfrm>
            <a:off x="87925" y="1175597"/>
            <a:ext cx="3115985" cy="475375"/>
          </a:xfrm>
          <a:prstGeom prst="rect">
            <a:avLst/>
          </a:prstGeom>
        </p:spPr>
        <p:txBody>
          <a:bodyPr/>
          <a:lstStyle/>
          <a:p>
            <a:pPr marL="0" indent="0">
              <a:buNone/>
            </a:pPr>
            <a:r>
              <a:rPr lang="en-US" sz="1800" b="1" dirty="0" smtClean="0">
                <a:solidFill>
                  <a:srgbClr val="92D050"/>
                </a:solidFill>
                <a:latin typeface="Arial Black" panose="020B0A04020102020204" pitchFamily="34" charset="0"/>
              </a:rPr>
              <a:t>Accomplishments</a:t>
            </a:r>
            <a:endParaRPr lang="en-US" sz="1800" b="1" dirty="0">
              <a:solidFill>
                <a:srgbClr val="92D050"/>
              </a:solidFill>
              <a:latin typeface="Arial Black" panose="020B0A04020102020204" pitchFamily="34" charset="0"/>
            </a:endParaRPr>
          </a:p>
        </p:txBody>
      </p:sp>
      <p:sp>
        <p:nvSpPr>
          <p:cNvPr id="17" name="Text Placeholder 1"/>
          <p:cNvSpPr>
            <a:spLocks noGrp="1"/>
          </p:cNvSpPr>
          <p:nvPr>
            <p:ph type="body" sz="quarter" idx="4294967295"/>
          </p:nvPr>
        </p:nvSpPr>
        <p:spPr>
          <a:xfrm>
            <a:off x="65248" y="4472109"/>
            <a:ext cx="3115985" cy="475375"/>
          </a:xfrm>
          <a:prstGeom prst="rect">
            <a:avLst/>
          </a:prstGeom>
        </p:spPr>
        <p:txBody>
          <a:bodyPr/>
          <a:lstStyle/>
          <a:p>
            <a:pPr marL="0" indent="0">
              <a:buNone/>
            </a:pPr>
            <a:r>
              <a:rPr lang="en-US" sz="1800" b="1" dirty="0" smtClean="0">
                <a:solidFill>
                  <a:srgbClr val="92D050"/>
                </a:solidFill>
                <a:latin typeface="Arial Black" panose="020B0A04020102020204" pitchFamily="34" charset="0"/>
              </a:rPr>
              <a:t>Challenges</a:t>
            </a:r>
            <a:endParaRPr lang="en-US" sz="1800" b="1" dirty="0">
              <a:solidFill>
                <a:srgbClr val="92D050"/>
              </a:solidFill>
              <a:latin typeface="Arial Black" panose="020B0A04020102020204" pitchFamily="34" charset="0"/>
            </a:endParaRPr>
          </a:p>
        </p:txBody>
      </p:sp>
      <p:sp>
        <p:nvSpPr>
          <p:cNvPr id="12" name="Title 1"/>
          <p:cNvSpPr txBox="1">
            <a:spLocks/>
          </p:cNvSpPr>
          <p:nvPr/>
        </p:nvSpPr>
        <p:spPr>
          <a:xfrm>
            <a:off x="87923" y="117414"/>
            <a:ext cx="8959362" cy="999209"/>
          </a:xfrm>
          <a:prstGeom prst="rect">
            <a:avLst/>
          </a:prstGeom>
          <a:solidFill>
            <a:schemeClr val="tx2">
              <a:lumMod val="60000"/>
              <a:lumOff val="40000"/>
            </a:schemeClr>
          </a:solidFill>
          <a:ln>
            <a:solidFill>
              <a:schemeClr val="accent1">
                <a:lumMod val="75000"/>
              </a:schemeClr>
            </a:solidFill>
          </a:ln>
        </p:spPr>
        <p:txBody>
          <a:bodyPr vert="horz" lIns="91440" tIns="45720" rIns="91440" bIns="45720" rtlCol="0" anchor="ctr">
            <a:noAutofit/>
          </a:bodyPr>
          <a:lstStyle>
            <a:lvl1pPr algn="ctr" defTabSz="914400" rtl="0" eaLnBrk="1" latinLnBrk="0" hangingPunct="1">
              <a:spcBef>
                <a:spcPct val="0"/>
              </a:spcBef>
              <a:buNone/>
              <a:defRPr sz="3200" kern="1200">
                <a:solidFill>
                  <a:schemeClr val="bg1"/>
                </a:solidFill>
                <a:latin typeface="Arial" pitchFamily="34" charset="0"/>
                <a:ea typeface="+mj-ea"/>
                <a:cs typeface="Arial" pitchFamily="34" charset="0"/>
              </a:defRPr>
            </a:lvl1pPr>
          </a:lstStyle>
          <a:p>
            <a:r>
              <a:rPr lang="en-US" b="1" dirty="0" smtClean="0"/>
              <a:t>Learning </a:t>
            </a:r>
            <a:r>
              <a:rPr lang="en-US" b="1" dirty="0" smtClean="0"/>
              <a:t>corners: </a:t>
            </a:r>
            <a:endParaRPr lang="en-US" b="1" dirty="0" smtClean="0"/>
          </a:p>
          <a:p>
            <a:r>
              <a:rPr lang="en-US" sz="2400" b="1" dirty="0" smtClean="0"/>
              <a:t>Qualitative findings and respondent voices</a:t>
            </a:r>
            <a:endParaRPr lang="en-US" sz="24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39617" y="1063936"/>
            <a:ext cx="4345548" cy="5794064"/>
          </a:xfrm>
          <a:prstGeom prst="rect">
            <a:avLst/>
          </a:prstGeom>
        </p:spPr>
      </p:pic>
    </p:spTree>
    <p:extLst>
      <p:ext uri="{BB962C8B-B14F-4D97-AF65-F5344CB8AC3E}">
        <p14:creationId xmlns:p14="http://schemas.microsoft.com/office/powerpoint/2010/main" val="40184315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itle 1"/>
          <p:cNvSpPr txBox="1">
            <a:spLocks/>
          </p:cNvSpPr>
          <p:nvPr/>
        </p:nvSpPr>
        <p:spPr>
          <a:xfrm>
            <a:off x="87923" y="62677"/>
            <a:ext cx="8959362" cy="999209"/>
          </a:xfrm>
          <a:prstGeom prst="rect">
            <a:avLst/>
          </a:prstGeom>
          <a:solidFill>
            <a:schemeClr val="tx2">
              <a:lumMod val="60000"/>
              <a:lumOff val="40000"/>
            </a:schemeClr>
          </a:solidFill>
          <a:ln>
            <a:solidFill>
              <a:schemeClr val="accent1">
                <a:lumMod val="75000"/>
              </a:schemeClr>
            </a:solidFill>
          </a:ln>
        </p:spPr>
        <p:txBody>
          <a:bodyPr vert="horz" lIns="91440" tIns="45720" rIns="91440" bIns="45720" rtlCol="0" anchor="ctr">
            <a:noAutofit/>
          </a:bodyPr>
          <a:lstStyle>
            <a:lvl1pPr algn="ctr" defTabSz="914400" rtl="0" eaLnBrk="1" latinLnBrk="0" hangingPunct="1">
              <a:spcBef>
                <a:spcPct val="0"/>
              </a:spcBef>
              <a:buNone/>
              <a:defRPr sz="3200" kern="1200">
                <a:solidFill>
                  <a:schemeClr val="bg1"/>
                </a:solidFill>
                <a:latin typeface="Arial" pitchFamily="34" charset="0"/>
                <a:ea typeface="+mj-ea"/>
                <a:cs typeface="Arial" pitchFamily="34" charset="0"/>
              </a:defRPr>
            </a:lvl1pPr>
          </a:lstStyle>
          <a:p>
            <a:r>
              <a:rPr lang="en-US" b="1" dirty="0" smtClean="0"/>
              <a:t>Learning </a:t>
            </a:r>
            <a:r>
              <a:rPr lang="en-US" b="1" dirty="0" smtClean="0"/>
              <a:t>corners: </a:t>
            </a:r>
            <a:endParaRPr lang="en-US" b="1" dirty="0" smtClean="0"/>
          </a:p>
          <a:p>
            <a:r>
              <a:rPr lang="en-US" sz="2400" b="1" dirty="0" smtClean="0"/>
              <a:t>Respondent voices</a:t>
            </a:r>
            <a:endParaRPr lang="en-US" sz="2400" b="1" dirty="0"/>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a:ext>
            </a:extLst>
          </a:blip>
          <a:srcRect l="-1665" b="-241"/>
          <a:stretch/>
        </p:blipFill>
        <p:spPr>
          <a:xfrm>
            <a:off x="4967883" y="1137271"/>
            <a:ext cx="4145737" cy="5720729"/>
          </a:xfrm>
          <a:prstGeom prst="rect">
            <a:avLst/>
          </a:prstGeom>
        </p:spPr>
      </p:pic>
      <p:sp>
        <p:nvSpPr>
          <p:cNvPr id="18" name="Rectangular Callout 17"/>
          <p:cNvSpPr/>
          <p:nvPr/>
        </p:nvSpPr>
        <p:spPr>
          <a:xfrm>
            <a:off x="105607" y="1137272"/>
            <a:ext cx="4879961" cy="1220918"/>
          </a:xfrm>
          <a:prstGeom prst="wedgeRectCallout">
            <a:avLst>
              <a:gd name="adj1" fmla="val 54312"/>
              <a:gd name="adj2" fmla="val -5033"/>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600" dirty="0" smtClean="0"/>
              <a:t>“</a:t>
            </a:r>
            <a:r>
              <a:rPr lang="en-US" sz="1600" dirty="0"/>
              <a:t>The training made me see the importance of the </a:t>
            </a:r>
            <a:r>
              <a:rPr lang="en-US" sz="1600" dirty="0" smtClean="0"/>
              <a:t>areas. Those </a:t>
            </a:r>
            <a:r>
              <a:rPr lang="en-US" sz="1600" dirty="0"/>
              <a:t>areas </a:t>
            </a:r>
            <a:r>
              <a:rPr lang="en-US" sz="1600" dirty="0" smtClean="0"/>
              <a:t>help students gain </a:t>
            </a:r>
            <a:r>
              <a:rPr lang="en-US" sz="1600" dirty="0"/>
              <a:t>skills </a:t>
            </a:r>
            <a:r>
              <a:rPr lang="en-US" sz="1600" dirty="0" smtClean="0"/>
              <a:t>in interacting </a:t>
            </a:r>
            <a:r>
              <a:rPr lang="en-US" sz="1600" dirty="0"/>
              <a:t>and relating when they </a:t>
            </a:r>
            <a:r>
              <a:rPr lang="en-US" sz="1600" dirty="0" smtClean="0"/>
              <a:t>meet, stay, </a:t>
            </a:r>
            <a:r>
              <a:rPr lang="en-US" sz="1600" dirty="0"/>
              <a:t>and play </a:t>
            </a:r>
            <a:r>
              <a:rPr lang="en-US" sz="1600" dirty="0" smtClean="0"/>
              <a:t>together.”                                                       </a:t>
            </a:r>
          </a:p>
          <a:p>
            <a:r>
              <a:rPr lang="en-US" sz="1600" dirty="0"/>
              <a:t> </a:t>
            </a:r>
            <a:r>
              <a:rPr lang="en-US" sz="1600" dirty="0" smtClean="0"/>
              <a:t>                                                        Teacher Mwanza</a:t>
            </a:r>
          </a:p>
        </p:txBody>
      </p:sp>
      <p:sp>
        <p:nvSpPr>
          <p:cNvPr id="11" name="Rectangular Callout 10"/>
          <p:cNvSpPr/>
          <p:nvPr/>
        </p:nvSpPr>
        <p:spPr>
          <a:xfrm>
            <a:off x="105607" y="3845946"/>
            <a:ext cx="4879961" cy="1158624"/>
          </a:xfrm>
          <a:prstGeom prst="wedgeRectCallout">
            <a:avLst>
              <a:gd name="adj1" fmla="val 56287"/>
              <a:gd name="adj2" fmla="val -24859"/>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600" dirty="0" smtClean="0"/>
              <a:t>“The </a:t>
            </a:r>
            <a:r>
              <a:rPr lang="en-US" sz="1600" dirty="0"/>
              <a:t>learning areas are not sustainable and some of schools don’t put them anymore because some teachers complain that a classroom is small for putting the learning </a:t>
            </a:r>
            <a:r>
              <a:rPr lang="en-US" sz="1600" dirty="0" smtClean="0"/>
              <a:t>areas.”                             QAO Moshi</a:t>
            </a:r>
            <a:endParaRPr lang="en-US" sz="1600" dirty="0"/>
          </a:p>
        </p:txBody>
      </p:sp>
      <p:sp>
        <p:nvSpPr>
          <p:cNvPr id="13" name="Rectangular Callout 12"/>
          <p:cNvSpPr/>
          <p:nvPr/>
        </p:nvSpPr>
        <p:spPr>
          <a:xfrm>
            <a:off x="114448" y="2440372"/>
            <a:ext cx="4879961" cy="1285800"/>
          </a:xfrm>
          <a:prstGeom prst="wedgeRectCallout">
            <a:avLst>
              <a:gd name="adj1" fmla="val 56003"/>
              <a:gd name="adj2" fmla="val 487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600" dirty="0" smtClean="0"/>
              <a:t>“</a:t>
            </a:r>
            <a:r>
              <a:rPr lang="en-US" sz="1600" dirty="0"/>
              <a:t>I </a:t>
            </a:r>
            <a:r>
              <a:rPr lang="en-US" sz="1600" dirty="0" smtClean="0"/>
              <a:t>prepare </a:t>
            </a:r>
            <a:r>
              <a:rPr lang="en-US" sz="1600" dirty="0"/>
              <a:t>my approaches during the weekends or nights at home. If this is impossible then I </a:t>
            </a:r>
            <a:r>
              <a:rPr lang="en-US" sz="1600" dirty="0" smtClean="0"/>
              <a:t>will </a:t>
            </a:r>
            <a:r>
              <a:rPr lang="en-US" sz="1600" dirty="0"/>
              <a:t>take students of standard six and seven during the break times. If </a:t>
            </a:r>
            <a:r>
              <a:rPr lang="en-US" sz="1600" dirty="0" smtClean="0"/>
              <a:t>it is </a:t>
            </a:r>
            <a:r>
              <a:rPr lang="en-US" sz="1600" dirty="0"/>
              <a:t>drawing then I will find one to help me draw then I will </a:t>
            </a:r>
            <a:r>
              <a:rPr lang="en-US" sz="1600" dirty="0" smtClean="0"/>
              <a:t>color.”                                             Teacher Moshi</a:t>
            </a:r>
          </a:p>
        </p:txBody>
      </p:sp>
      <p:sp>
        <p:nvSpPr>
          <p:cNvPr id="14" name="Rectangular Callout 13"/>
          <p:cNvSpPr/>
          <p:nvPr/>
        </p:nvSpPr>
        <p:spPr>
          <a:xfrm>
            <a:off x="123291" y="5137161"/>
            <a:ext cx="4862276" cy="1588248"/>
          </a:xfrm>
          <a:prstGeom prst="wedgeRectCallout">
            <a:avLst>
              <a:gd name="adj1" fmla="val 54704"/>
              <a:gd name="adj2" fmla="val -33679"/>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600" dirty="0" smtClean="0"/>
              <a:t>“</a:t>
            </a:r>
            <a:r>
              <a:rPr lang="en-US" sz="1600" dirty="0"/>
              <a:t>What motivated me is that pupils </a:t>
            </a:r>
            <a:r>
              <a:rPr lang="en-US" sz="1600" dirty="0" smtClean="0"/>
              <a:t>like it. T</a:t>
            </a:r>
            <a:r>
              <a:rPr lang="en-US" sz="1600" dirty="0"/>
              <a:t>hey are attracted to those areas. </a:t>
            </a:r>
            <a:r>
              <a:rPr lang="en-US" sz="1600" dirty="0" smtClean="0"/>
              <a:t>They </a:t>
            </a:r>
            <a:r>
              <a:rPr lang="en-US" sz="1600" dirty="0"/>
              <a:t>like to </a:t>
            </a:r>
            <a:r>
              <a:rPr lang="en-US" sz="1600" dirty="0" smtClean="0"/>
              <a:t>learn themselves. When </a:t>
            </a:r>
            <a:r>
              <a:rPr lang="en-US" sz="1600" dirty="0"/>
              <a:t>you put them in those groups they </a:t>
            </a:r>
            <a:r>
              <a:rPr lang="en-US" sz="1600" dirty="0" smtClean="0"/>
              <a:t>perform. Those </a:t>
            </a:r>
            <a:r>
              <a:rPr lang="en-US" sz="1600" dirty="0"/>
              <a:t>who want to </a:t>
            </a:r>
            <a:r>
              <a:rPr lang="en-US" sz="1600" dirty="0" smtClean="0"/>
              <a:t>count, will count</a:t>
            </a:r>
            <a:r>
              <a:rPr lang="en-US" sz="1600" dirty="0"/>
              <a:t>. Those who want </a:t>
            </a:r>
            <a:r>
              <a:rPr lang="en-US" sz="1600" dirty="0" smtClean="0"/>
              <a:t>draw, </a:t>
            </a:r>
            <a:r>
              <a:rPr lang="en-US" sz="1600" dirty="0"/>
              <a:t>will draw. Those who want </a:t>
            </a:r>
            <a:r>
              <a:rPr lang="en-US" sz="1600" dirty="0" smtClean="0"/>
              <a:t>a book </a:t>
            </a:r>
            <a:r>
              <a:rPr lang="en-US" sz="1600" dirty="0"/>
              <a:t>take a book</a:t>
            </a:r>
            <a:r>
              <a:rPr lang="en-US" sz="1600" dirty="0" smtClean="0"/>
              <a:t>.”   </a:t>
            </a:r>
          </a:p>
          <a:p>
            <a:r>
              <a:rPr lang="en-US" sz="1600" dirty="0"/>
              <a:t> </a:t>
            </a:r>
            <a:r>
              <a:rPr lang="en-US" sz="1600" dirty="0" smtClean="0"/>
              <a:t>                                                          Teacher Moshi</a:t>
            </a:r>
          </a:p>
        </p:txBody>
      </p:sp>
    </p:spTree>
    <p:extLst>
      <p:ext uri="{BB962C8B-B14F-4D97-AF65-F5344CB8AC3E}">
        <p14:creationId xmlns:p14="http://schemas.microsoft.com/office/powerpoint/2010/main" val="4787293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5313" y="132595"/>
            <a:ext cx="8989909" cy="666395"/>
          </a:xfrm>
          <a:solidFill>
            <a:srgbClr val="4086CC"/>
          </a:solidFill>
        </p:spPr>
        <p:txBody>
          <a:bodyPr>
            <a:normAutofit/>
          </a:bodyPr>
          <a:lstStyle/>
          <a:p>
            <a:r>
              <a:rPr lang="en-US" b="1" dirty="0" smtClean="0">
                <a:solidFill>
                  <a:schemeClr val="bg1"/>
                </a:solidFill>
              </a:rPr>
              <a:t>Sufficient learning materials</a:t>
            </a:r>
            <a:endParaRPr lang="en-US" b="1" dirty="0">
              <a:solidFill>
                <a:schemeClr val="bg1"/>
              </a:solidFill>
            </a:endParaRPr>
          </a:p>
        </p:txBody>
      </p:sp>
      <p:sp>
        <p:nvSpPr>
          <p:cNvPr id="3" name="Text Placeholder 2"/>
          <p:cNvSpPr>
            <a:spLocks noGrp="1"/>
          </p:cNvSpPr>
          <p:nvPr>
            <p:ph type="body" sz="quarter" idx="11"/>
          </p:nvPr>
        </p:nvSpPr>
        <p:spPr>
          <a:xfrm>
            <a:off x="65314" y="942392"/>
            <a:ext cx="8989909" cy="5804637"/>
          </a:xfrm>
          <a:gradFill>
            <a:gsLst>
              <a:gs pos="80000">
                <a:schemeClr val="accent5">
                  <a:shade val="93000"/>
                  <a:satMod val="130000"/>
                </a:schemeClr>
              </a:gs>
              <a:gs pos="100000">
                <a:schemeClr val="accent5">
                  <a:shade val="94000"/>
                  <a:satMod val="135000"/>
                </a:schemeClr>
              </a:gs>
            </a:gsLst>
          </a:gradFill>
        </p:spPr>
        <p:style>
          <a:lnRef idx="1">
            <a:schemeClr val="accent5"/>
          </a:lnRef>
          <a:fillRef idx="3">
            <a:schemeClr val="accent5"/>
          </a:fillRef>
          <a:effectRef idx="2">
            <a:schemeClr val="accent5"/>
          </a:effectRef>
          <a:fontRef idx="minor">
            <a:schemeClr val="lt1"/>
          </a:fontRef>
        </p:style>
        <p:txBody>
          <a:bodyPr>
            <a:normAutofit/>
          </a:bodyPr>
          <a:lstStyle/>
          <a:p>
            <a:pPr marL="0" indent="0">
              <a:buNone/>
            </a:pPr>
            <a:r>
              <a:rPr lang="en-US" b="0" dirty="0" smtClean="0">
                <a:latin typeface="Arial" panose="020B0604020202020204" pitchFamily="34" charset="0"/>
                <a:cs typeface="Arial" panose="020B0604020202020204" pitchFamily="34" charset="0"/>
              </a:rPr>
              <a:t> </a:t>
            </a:r>
          </a:p>
        </p:txBody>
      </p:sp>
      <p:sp>
        <p:nvSpPr>
          <p:cNvPr id="8" name="Text Placeholder 2"/>
          <p:cNvSpPr txBox="1">
            <a:spLocks/>
          </p:cNvSpPr>
          <p:nvPr/>
        </p:nvSpPr>
        <p:spPr>
          <a:xfrm>
            <a:off x="304497" y="798991"/>
            <a:ext cx="8999203" cy="918952"/>
          </a:xfrm>
          <a:prstGeom prst="rect">
            <a:avLst/>
          </a:prstGeom>
        </p:spPr>
        <p:txBody>
          <a:bodyPr vert="horz" lIns="91440" tIns="45720" rIns="91440" bIns="45720" rtlCol="0">
            <a:normAutofit/>
          </a:bodyPr>
          <a:lstStyle>
            <a:lvl1pPr marL="228600" indent="-228600" algn="l" defTabSz="914400" rtl="0" eaLnBrk="1" latinLnBrk="0" hangingPunct="1">
              <a:spcBef>
                <a:spcPts val="1000"/>
              </a:spcBef>
              <a:spcAft>
                <a:spcPts val="600"/>
              </a:spcAft>
              <a:buFont typeface="Arial" pitchFamily="34" charset="0"/>
              <a:buChar char="•"/>
              <a:defRPr sz="2400" b="1" kern="1200">
                <a:solidFill>
                  <a:schemeClr val="bg1"/>
                </a:solidFill>
                <a:latin typeface="Arial Bold" pitchFamily="34" charset="0"/>
                <a:ea typeface="+mn-ea"/>
                <a:cs typeface="Arial Bold" pitchFamily="34" charset="0"/>
              </a:defRPr>
            </a:lvl1pPr>
            <a:lvl2pPr marL="457200" indent="-228600" algn="l" defTabSz="914400" rtl="0" eaLnBrk="1" latinLnBrk="0" hangingPunct="1">
              <a:spcBef>
                <a:spcPts val="300"/>
              </a:spcBef>
              <a:spcAft>
                <a:spcPts val="300"/>
              </a:spcAft>
              <a:buFont typeface="Arial" pitchFamily="34" charset="0"/>
              <a:buChar char="–"/>
              <a:defRPr sz="2000" b="1" kern="1200">
                <a:solidFill>
                  <a:schemeClr val="bg1"/>
                </a:solidFill>
                <a:latin typeface="Arial Bold" pitchFamily="34" charset="0"/>
                <a:ea typeface="+mn-ea"/>
                <a:cs typeface="Arial Bold" pitchFamily="34" charset="0"/>
              </a:defRPr>
            </a:lvl2pPr>
            <a:lvl3pPr marL="685800" indent="-228600" algn="l" defTabSz="914400" rtl="0" eaLnBrk="1" latinLnBrk="0" hangingPunct="1">
              <a:spcBef>
                <a:spcPts val="300"/>
              </a:spcBef>
              <a:spcAft>
                <a:spcPts val="0"/>
              </a:spcAft>
              <a:buFont typeface="Arial" pitchFamily="34" charset="0"/>
              <a:buChar char="•"/>
              <a:defRPr sz="1800" kern="1200">
                <a:solidFill>
                  <a:schemeClr val="bg1"/>
                </a:solidFill>
                <a:latin typeface="+mn-lt"/>
                <a:ea typeface="+mn-ea"/>
                <a:cs typeface="+mn-cs"/>
              </a:defRPr>
            </a:lvl3pPr>
            <a:lvl4pPr marL="1316038" indent="-346075" algn="l" defTabSz="914400" rtl="0" eaLnBrk="1" latinLnBrk="0" hangingPunct="1">
              <a:spcBef>
                <a:spcPts val="300"/>
              </a:spcBef>
              <a:buFont typeface="Arial" pitchFamily="34" charset="0"/>
              <a:buChar char="–"/>
              <a:defRPr sz="1400" kern="1200">
                <a:solidFill>
                  <a:schemeClr val="bg1"/>
                </a:solidFill>
                <a:latin typeface="+mn-lt"/>
                <a:ea typeface="+mn-ea"/>
                <a:cs typeface="+mn-cs"/>
              </a:defRPr>
            </a:lvl4pPr>
            <a:lvl5pPr marL="1660525" indent="-344488" algn="l" defTabSz="914400" rtl="0" eaLnBrk="1" latinLnBrk="0" hangingPunct="1">
              <a:spcBef>
                <a:spcPts val="300"/>
              </a:spcBef>
              <a:buFont typeface="Arial" pitchFamily="34" charset="0"/>
              <a:buChar char="»"/>
              <a:defRPr sz="14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b="0" dirty="0" smtClean="0">
              <a:latin typeface="Arial" panose="020B0604020202020204" pitchFamily="34" charset="0"/>
              <a:cs typeface="Arial" panose="020B0604020202020204" pitchFamily="34" charset="0"/>
            </a:endParaRPr>
          </a:p>
        </p:txBody>
      </p:sp>
      <p:graphicFrame>
        <p:nvGraphicFramePr>
          <p:cNvPr id="9" name="Chart 8"/>
          <p:cNvGraphicFramePr>
            <a:graphicFrameLocks noGrp="1"/>
          </p:cNvGraphicFramePr>
          <p:nvPr>
            <p:extLst>
              <p:ext uri="{D42A27DB-BD31-4B8C-83A1-F6EECF244321}">
                <p14:modId xmlns:p14="http://schemas.microsoft.com/office/powerpoint/2010/main" val="138733098"/>
              </p:ext>
            </p:extLst>
          </p:nvPr>
        </p:nvGraphicFramePr>
        <p:xfrm>
          <a:off x="238125" y="1082352"/>
          <a:ext cx="8667750" cy="5449340"/>
        </p:xfrm>
        <a:graphic>
          <a:graphicData uri="http://schemas.openxmlformats.org/drawingml/2006/chart">
            <c:chart xmlns:c="http://schemas.openxmlformats.org/drawingml/2006/chart" xmlns:r="http://schemas.openxmlformats.org/officeDocument/2006/relationships" r:id="rId3"/>
          </a:graphicData>
        </a:graphic>
      </p:graphicFrame>
      <p:sp>
        <p:nvSpPr>
          <p:cNvPr id="6" name="Rounded Rectangle 5"/>
          <p:cNvSpPr/>
          <p:nvPr/>
        </p:nvSpPr>
        <p:spPr>
          <a:xfrm>
            <a:off x="4675128" y="3052583"/>
            <a:ext cx="3489279" cy="1196281"/>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400" dirty="0" smtClean="0"/>
              <a:t>In Mwanza, the </a:t>
            </a:r>
            <a:r>
              <a:rPr lang="en-US" sz="1400" dirty="0"/>
              <a:t>gap between intervention and control teachers is narrowing </a:t>
            </a:r>
            <a:r>
              <a:rPr lang="en-US" sz="1400" dirty="0" smtClean="0"/>
              <a:t>as control schools make significant gains. In Kilimanjaro, less than 1 in 10 control schools made learning materials accessible. </a:t>
            </a:r>
            <a:endParaRPr lang="en-US" sz="1400" dirty="0"/>
          </a:p>
        </p:txBody>
      </p:sp>
      <p:sp>
        <p:nvSpPr>
          <p:cNvPr id="7" name="Rounded Rectangle 6"/>
          <p:cNvSpPr/>
          <p:nvPr/>
        </p:nvSpPr>
        <p:spPr>
          <a:xfrm>
            <a:off x="914402" y="3052583"/>
            <a:ext cx="2860075" cy="990027"/>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400" dirty="0" smtClean="0"/>
              <a:t>While sustainable in some schools, in </a:t>
            </a:r>
            <a:r>
              <a:rPr lang="en-US" sz="1400" dirty="0"/>
              <a:t>both regions, </a:t>
            </a:r>
            <a:r>
              <a:rPr lang="en-US" sz="1400" dirty="0" smtClean="0"/>
              <a:t>fewer </a:t>
            </a:r>
            <a:r>
              <a:rPr lang="en-US" sz="1400" dirty="0"/>
              <a:t>intervention schools </a:t>
            </a:r>
            <a:r>
              <a:rPr lang="en-US" sz="1400" dirty="0" smtClean="0"/>
              <a:t>had sufficient learning materials over time.</a:t>
            </a:r>
            <a:endParaRPr lang="en-US" sz="1400" dirty="0"/>
          </a:p>
        </p:txBody>
      </p:sp>
    </p:spTree>
    <p:extLst>
      <p:ext uri="{BB962C8B-B14F-4D97-AF65-F5344CB8AC3E}">
        <p14:creationId xmlns:p14="http://schemas.microsoft.com/office/powerpoint/2010/main" val="15840485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ound Diagonal Corner Rectangle 11"/>
          <p:cNvSpPr/>
          <p:nvPr/>
        </p:nvSpPr>
        <p:spPr>
          <a:xfrm>
            <a:off x="115411" y="1098246"/>
            <a:ext cx="8949460" cy="1194486"/>
          </a:xfrm>
          <a:prstGeom prst="round2Diag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smtClean="0">
              <a:solidFill>
                <a:srgbClr val="FFC000"/>
              </a:solidFill>
              <a:latin typeface="Arial" panose="020B0604020202020204" pitchFamily="34" charset="0"/>
              <a:cs typeface="Arial" panose="020B0604020202020204" pitchFamily="34" charset="0"/>
            </a:endParaRPr>
          </a:p>
        </p:txBody>
      </p:sp>
      <p:sp>
        <p:nvSpPr>
          <p:cNvPr id="13" name="Title 1"/>
          <p:cNvSpPr txBox="1">
            <a:spLocks/>
          </p:cNvSpPr>
          <p:nvPr/>
        </p:nvSpPr>
        <p:spPr>
          <a:xfrm>
            <a:off x="87923" y="117414"/>
            <a:ext cx="8959362" cy="999209"/>
          </a:xfrm>
          <a:prstGeom prst="rect">
            <a:avLst/>
          </a:prstGeom>
          <a:solidFill>
            <a:schemeClr val="tx2">
              <a:lumMod val="60000"/>
              <a:lumOff val="40000"/>
            </a:schemeClr>
          </a:solidFill>
          <a:ln>
            <a:solidFill>
              <a:schemeClr val="accent1">
                <a:lumMod val="75000"/>
              </a:schemeClr>
            </a:solidFill>
          </a:ln>
        </p:spPr>
        <p:txBody>
          <a:bodyPr vert="horz" lIns="91440" tIns="45720" rIns="91440" bIns="45720" rtlCol="0" anchor="ctr">
            <a:noAutofit/>
          </a:bodyPr>
          <a:lstStyle>
            <a:lvl1pPr algn="ctr" defTabSz="914400" rtl="0" eaLnBrk="1" latinLnBrk="0" hangingPunct="1">
              <a:spcBef>
                <a:spcPct val="0"/>
              </a:spcBef>
              <a:buNone/>
              <a:defRPr sz="3200" kern="1200">
                <a:solidFill>
                  <a:schemeClr val="bg1"/>
                </a:solidFill>
                <a:latin typeface="Arial" pitchFamily="34" charset="0"/>
                <a:ea typeface="+mj-ea"/>
                <a:cs typeface="Arial" pitchFamily="34" charset="0"/>
              </a:defRPr>
            </a:lvl1pPr>
          </a:lstStyle>
          <a:p>
            <a:r>
              <a:rPr lang="en-US" b="1" dirty="0" smtClean="0"/>
              <a:t>Learning materials: </a:t>
            </a:r>
          </a:p>
          <a:p>
            <a:r>
              <a:rPr lang="en-US" sz="2400" b="1" dirty="0" smtClean="0"/>
              <a:t>Qualitative findings</a:t>
            </a:r>
            <a:endParaRPr lang="en-US" sz="2400" b="1" dirty="0"/>
          </a:p>
        </p:txBody>
      </p:sp>
      <p:sp>
        <p:nvSpPr>
          <p:cNvPr id="14" name="Text Placeholder 2"/>
          <p:cNvSpPr>
            <a:spLocks noGrp="1"/>
          </p:cNvSpPr>
          <p:nvPr>
            <p:ph type="body" sz="quarter" idx="4294967295"/>
          </p:nvPr>
        </p:nvSpPr>
        <p:spPr>
          <a:xfrm>
            <a:off x="106884" y="1205316"/>
            <a:ext cx="8864118" cy="2307905"/>
          </a:xfrm>
          <a:prstGeom prst="rect">
            <a:avLst/>
          </a:prstGeom>
        </p:spPr>
        <p:txBody>
          <a:bodyPr>
            <a:noAutofit/>
          </a:bodyPr>
          <a:lstStyle/>
          <a:p>
            <a:pPr>
              <a:spcBef>
                <a:spcPts val="0"/>
              </a:spcBef>
              <a:spcAft>
                <a:spcPts val="600"/>
              </a:spcAft>
            </a:pPr>
            <a:r>
              <a:rPr lang="en-US" sz="2200" dirty="0" err="1">
                <a:cs typeface="Arial" panose="020B0604020202020204" pitchFamily="34" charset="0"/>
              </a:rPr>
              <a:t>FkW</a:t>
            </a:r>
            <a:r>
              <a:rPr lang="en-US" sz="2200" dirty="0">
                <a:cs typeface="Arial" panose="020B0604020202020204" pitchFamily="34" charset="0"/>
              </a:rPr>
              <a:t> </a:t>
            </a:r>
            <a:r>
              <a:rPr lang="en-US" sz="2200" dirty="0" smtClean="0">
                <a:cs typeface="Arial" panose="020B0604020202020204" pitchFamily="34" charset="0"/>
              </a:rPr>
              <a:t>classrooms continue to be </a:t>
            </a:r>
            <a:r>
              <a:rPr lang="en-US" sz="2200" dirty="0">
                <a:cs typeface="Arial" panose="020B0604020202020204" pitchFamily="34" charset="0"/>
              </a:rPr>
              <a:t>child-centered learning </a:t>
            </a:r>
            <a:r>
              <a:rPr lang="en-US" sz="2200" dirty="0" smtClean="0">
                <a:cs typeface="Arial" panose="020B0604020202020204" pitchFamily="34" charset="0"/>
              </a:rPr>
              <a:t>environments.</a:t>
            </a:r>
          </a:p>
          <a:p>
            <a:pPr>
              <a:spcBef>
                <a:spcPts val="0"/>
              </a:spcBef>
              <a:spcAft>
                <a:spcPts val="600"/>
              </a:spcAft>
            </a:pPr>
            <a:r>
              <a:rPr lang="en-US" sz="2200" dirty="0">
                <a:cs typeface="Arial" panose="020B0604020202020204" pitchFamily="34" charset="0"/>
              </a:rPr>
              <a:t>Teachers request the basics: manila cards, markers, </a:t>
            </a:r>
            <a:r>
              <a:rPr lang="en-US" sz="2200" dirty="0" smtClean="0">
                <a:cs typeface="Arial" panose="020B0604020202020204" pitchFamily="34" charset="0"/>
              </a:rPr>
              <a:t>paper</a:t>
            </a:r>
          </a:p>
          <a:p>
            <a:pPr>
              <a:spcBef>
                <a:spcPts val="0"/>
              </a:spcBef>
              <a:spcAft>
                <a:spcPts val="600"/>
              </a:spcAft>
            </a:pPr>
            <a:r>
              <a:rPr lang="en-US" sz="2200" dirty="0">
                <a:cs typeface="Arial" panose="020B0604020202020204" pitchFamily="34" charset="0"/>
              </a:rPr>
              <a:t>Sustainability is challenged by the teacher shortage, inadequate school financing, and  parents low motivation to engage with pre-primary</a:t>
            </a:r>
            <a:r>
              <a:rPr lang="en-US" sz="2200" dirty="0" smtClean="0">
                <a:cs typeface="Arial" panose="020B0604020202020204" pitchFamily="34" charset="0"/>
              </a:rPr>
              <a:t>.</a:t>
            </a:r>
          </a:p>
          <a:p>
            <a:pPr>
              <a:spcBef>
                <a:spcPts val="0"/>
              </a:spcBef>
              <a:spcAft>
                <a:spcPts val="600"/>
              </a:spcAft>
            </a:pPr>
            <a:r>
              <a:rPr lang="en-US" sz="2200" dirty="0">
                <a:cs typeface="Arial" panose="020B0604020202020204" pitchFamily="34" charset="0"/>
              </a:rPr>
              <a:t>Many teachers are creative in finding and making appropriate learning materials. </a:t>
            </a:r>
          </a:p>
        </p:txBody>
      </p:sp>
      <p:sp>
        <p:nvSpPr>
          <p:cNvPr id="9" name="Rectangle 8"/>
          <p:cNvSpPr/>
          <p:nvPr/>
        </p:nvSpPr>
        <p:spPr>
          <a:xfrm>
            <a:off x="4743362" y="3513221"/>
            <a:ext cx="4219754" cy="3178967"/>
          </a:xfrm>
          <a:prstGeom prst="rect">
            <a:avLst/>
          </a:prstGeom>
          <a:blipFill rotWithShape="1">
            <a:blip r:embed="rId3"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extrusionH="12700" prstMaterial="plastic"/>
        </p:spPr>
        <p:style>
          <a:lnRef idx="1">
            <a:schemeClr val="accent2">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sp>
        <p:nvSpPr>
          <p:cNvPr id="10" name="Text Placeholder 2"/>
          <p:cNvSpPr>
            <a:spLocks noGrp="1"/>
          </p:cNvSpPr>
          <p:nvPr>
            <p:ph type="body" sz="quarter" idx="4294967295"/>
          </p:nvPr>
        </p:nvSpPr>
        <p:spPr>
          <a:xfrm>
            <a:off x="106884" y="3513222"/>
            <a:ext cx="4607817" cy="2853712"/>
          </a:xfrm>
          <a:prstGeom prst="rect">
            <a:avLst/>
          </a:prstGeom>
        </p:spPr>
        <p:txBody>
          <a:bodyPr>
            <a:normAutofit/>
          </a:bodyPr>
          <a:lstStyle/>
          <a:p>
            <a:pPr lvl="1">
              <a:spcBef>
                <a:spcPts val="0"/>
              </a:spcBef>
              <a:spcAft>
                <a:spcPts val="600"/>
              </a:spcAft>
            </a:pPr>
            <a:r>
              <a:rPr lang="en-US" sz="1800" dirty="0" smtClean="0">
                <a:cs typeface="Arial" panose="020B0604020202020204" pitchFamily="34" charset="0"/>
              </a:rPr>
              <a:t>Most </a:t>
            </a:r>
            <a:r>
              <a:rPr lang="en-US" sz="1800" dirty="0">
                <a:cs typeface="Arial" panose="020B0604020202020204" pitchFamily="34" charset="0"/>
              </a:rPr>
              <a:t>learning materials are made by teachers using locally available, low-cost materials.</a:t>
            </a:r>
          </a:p>
          <a:p>
            <a:pPr lvl="1">
              <a:spcBef>
                <a:spcPts val="0"/>
              </a:spcBef>
              <a:spcAft>
                <a:spcPts val="600"/>
              </a:spcAft>
            </a:pPr>
            <a:r>
              <a:rPr lang="en-US" sz="1800" dirty="0">
                <a:cs typeface="Arial" panose="020B0604020202020204" pitchFamily="34" charset="0"/>
              </a:rPr>
              <a:t>Some teachers use their own salary to purchase materials.</a:t>
            </a:r>
          </a:p>
          <a:p>
            <a:pPr lvl="1">
              <a:spcBef>
                <a:spcPts val="0"/>
              </a:spcBef>
              <a:spcAft>
                <a:spcPts val="600"/>
              </a:spcAft>
            </a:pPr>
            <a:r>
              <a:rPr lang="en-US" sz="1800" dirty="0">
                <a:cs typeface="Arial" panose="020B0604020202020204" pitchFamily="34" charset="0"/>
              </a:rPr>
              <a:t>In some schools, teachers work with head teachers, teachers from other grades, students, parents, and SMCs to develop materials.</a:t>
            </a:r>
          </a:p>
          <a:p>
            <a:pPr>
              <a:lnSpc>
                <a:spcPct val="120000"/>
              </a:lnSpc>
              <a:spcBef>
                <a:spcPts val="0"/>
              </a:spcBef>
              <a:spcAft>
                <a:spcPts val="600"/>
              </a:spcAft>
            </a:pPr>
            <a:endParaRPr lang="en-US" sz="2000" dirty="0">
              <a:latin typeface="+mj-lt"/>
              <a:cs typeface="Arial" panose="020B0604020202020204" pitchFamily="34" charset="0"/>
            </a:endParaRPr>
          </a:p>
          <a:p>
            <a:pPr>
              <a:lnSpc>
                <a:spcPct val="120000"/>
              </a:lnSpc>
              <a:spcBef>
                <a:spcPts val="0"/>
              </a:spcBef>
              <a:spcAft>
                <a:spcPts val="600"/>
              </a:spcAft>
            </a:pPr>
            <a:endParaRPr lang="en-US" sz="2000" b="0" dirty="0" smtClean="0">
              <a:latin typeface="+mj-lt"/>
            </a:endParaRPr>
          </a:p>
        </p:txBody>
      </p:sp>
    </p:spTree>
    <p:extLst>
      <p:ext uri="{BB962C8B-B14F-4D97-AF65-F5344CB8AC3E}">
        <p14:creationId xmlns:p14="http://schemas.microsoft.com/office/powerpoint/2010/main" val="22328917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4379" y="120316"/>
            <a:ext cx="8867274" cy="1297322"/>
          </a:xfrm>
          <a:solidFill>
            <a:srgbClr val="4086CC"/>
          </a:solidFill>
        </p:spPr>
        <p:txBody>
          <a:bodyPr>
            <a:normAutofit/>
          </a:bodyPr>
          <a:lstStyle/>
          <a:p>
            <a:r>
              <a:rPr lang="en-US" sz="3600" b="1" dirty="0"/>
              <a:t>After training, teachers should apply new skills: </a:t>
            </a:r>
            <a:endParaRPr lang="en-US" b="1" dirty="0"/>
          </a:p>
        </p:txBody>
      </p:sp>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b="32855"/>
          <a:stretch/>
        </p:blipFill>
        <p:spPr>
          <a:xfrm>
            <a:off x="-32657" y="2247597"/>
            <a:ext cx="9144000" cy="4604759"/>
          </a:xfrm>
          <a:prstGeom prst="rect">
            <a:avLst/>
          </a:prstGeom>
        </p:spPr>
      </p:pic>
      <p:sp>
        <p:nvSpPr>
          <p:cNvPr id="14" name="Text Placeholder 1"/>
          <p:cNvSpPr txBox="1">
            <a:spLocks/>
          </p:cNvSpPr>
          <p:nvPr/>
        </p:nvSpPr>
        <p:spPr>
          <a:xfrm>
            <a:off x="-65314" y="-24552"/>
            <a:ext cx="9209314" cy="2272149"/>
          </a:xfrm>
          <a:prstGeom prst="rect">
            <a:avLst/>
          </a:prstGeom>
          <a:solidFill>
            <a:srgbClr val="558ED5"/>
          </a:solidFill>
          <a:ln>
            <a:solidFill>
              <a:srgbClr val="558ED5"/>
            </a:solidFill>
          </a:ln>
        </p:spPr>
        <p:txBody>
          <a:bodyPr vert="horz" lIns="91440" tIns="45720" rIns="91440" bIns="45720" rtlCol="0" anchor="ctr">
            <a:noAutofit/>
          </a:bodyPr>
          <a:lstStyle>
            <a:lvl1pPr marL="0" indent="0" algn="ctr" defTabSz="914400" rtl="0" eaLnBrk="1" latinLnBrk="0" hangingPunct="1">
              <a:spcBef>
                <a:spcPct val="20000"/>
              </a:spcBef>
              <a:buFont typeface="Arial" pitchFamily="34" charset="0"/>
              <a:buNone/>
              <a:defRPr sz="2800" kern="1200" baseline="0">
                <a:solidFill>
                  <a:srgbClr val="10335A"/>
                </a:solidFill>
                <a:latin typeface="Arial Black" pitchFamily="34" charset="0"/>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spcAft>
                <a:spcPts val="600"/>
              </a:spcAft>
              <a:buClr>
                <a:schemeClr val="bg1"/>
              </a:buClr>
            </a:pPr>
            <a:r>
              <a:rPr lang="en-GB" sz="3600" b="1" dirty="0">
                <a:solidFill>
                  <a:schemeClr val="bg1"/>
                </a:solidFill>
                <a:latin typeface="Arial" panose="020B0604020202020204" pitchFamily="34" charset="0"/>
                <a:cs typeface="Arial" panose="020B0604020202020204" pitchFamily="34" charset="0"/>
              </a:rPr>
              <a:t>Learning Agenda evaluation questions: </a:t>
            </a:r>
          </a:p>
          <a:p>
            <a:pPr marL="225425" indent="-225425" algn="l">
              <a:spcAft>
                <a:spcPts val="600"/>
              </a:spcAft>
              <a:buClr>
                <a:schemeClr val="bg1"/>
              </a:buClr>
              <a:buFont typeface="Wingdings" panose="05000000000000000000" pitchFamily="2" charset="2"/>
              <a:buChar char="§"/>
            </a:pPr>
            <a:r>
              <a:rPr lang="en-US" sz="2000" dirty="0">
                <a:solidFill>
                  <a:schemeClr val="bg1"/>
                </a:solidFill>
                <a:latin typeface="Arial" panose="020B0604020202020204" pitchFamily="34" charset="0"/>
                <a:cs typeface="Arial" panose="020B0604020202020204" pitchFamily="34" charset="0"/>
              </a:rPr>
              <a:t>How did </a:t>
            </a:r>
            <a:r>
              <a:rPr lang="en-US" sz="2000" dirty="0" err="1">
                <a:solidFill>
                  <a:schemeClr val="bg1"/>
                </a:solidFill>
                <a:latin typeface="Arial" panose="020B0604020202020204" pitchFamily="34" charset="0"/>
                <a:cs typeface="Arial" panose="020B0604020202020204" pitchFamily="34" charset="0"/>
              </a:rPr>
              <a:t>FkW</a:t>
            </a:r>
            <a:r>
              <a:rPr lang="en-US" sz="2000" dirty="0">
                <a:solidFill>
                  <a:schemeClr val="bg1"/>
                </a:solidFill>
                <a:latin typeface="Arial" panose="020B0604020202020204" pitchFamily="34" charset="0"/>
                <a:cs typeface="Arial" panose="020B0604020202020204" pitchFamily="34" charset="0"/>
              </a:rPr>
              <a:t> effect pre-primary instruction?	</a:t>
            </a:r>
          </a:p>
          <a:p>
            <a:pPr marL="225425" indent="-225425" algn="l">
              <a:spcAft>
                <a:spcPts val="600"/>
              </a:spcAft>
              <a:buClr>
                <a:schemeClr val="bg1"/>
              </a:buClr>
              <a:buFont typeface="Wingdings" panose="05000000000000000000" pitchFamily="2" charset="2"/>
              <a:buChar char="§"/>
            </a:pPr>
            <a:r>
              <a:rPr lang="en-US" sz="2000" dirty="0">
                <a:solidFill>
                  <a:schemeClr val="bg1"/>
                </a:solidFill>
                <a:latin typeface="Arial" panose="020B0604020202020204" pitchFamily="34" charset="0"/>
                <a:cs typeface="Arial" panose="020B0604020202020204" pitchFamily="34" charset="0"/>
              </a:rPr>
              <a:t>Is there evidence that </a:t>
            </a:r>
            <a:r>
              <a:rPr lang="en-US" sz="2000" dirty="0" err="1">
                <a:solidFill>
                  <a:schemeClr val="bg1"/>
                </a:solidFill>
                <a:latin typeface="Arial" panose="020B0604020202020204" pitchFamily="34" charset="0"/>
                <a:cs typeface="Arial" panose="020B0604020202020204" pitchFamily="34" charset="0"/>
              </a:rPr>
              <a:t>FkW</a:t>
            </a:r>
            <a:r>
              <a:rPr lang="en-US" sz="2000" dirty="0">
                <a:solidFill>
                  <a:schemeClr val="bg1"/>
                </a:solidFill>
                <a:latin typeface="Arial" panose="020B0604020202020204" pitchFamily="34" charset="0"/>
                <a:cs typeface="Arial" panose="020B0604020202020204" pitchFamily="34" charset="0"/>
              </a:rPr>
              <a:t> “spilled over” beyond intervention schools?</a:t>
            </a:r>
          </a:p>
          <a:p>
            <a:pPr marL="225425" indent="-225425" algn="l">
              <a:spcAft>
                <a:spcPts val="600"/>
              </a:spcAft>
              <a:buClr>
                <a:schemeClr val="bg1"/>
              </a:buClr>
              <a:buFont typeface="Wingdings" panose="05000000000000000000" pitchFamily="2" charset="2"/>
              <a:buChar char="§"/>
            </a:pPr>
            <a:r>
              <a:rPr lang="en-US" sz="2000" dirty="0">
                <a:solidFill>
                  <a:schemeClr val="bg1"/>
                </a:solidFill>
                <a:latin typeface="Arial" panose="020B0604020202020204" pitchFamily="34" charset="0"/>
                <a:cs typeface="Arial" panose="020B0604020202020204" pitchFamily="34" charset="0"/>
              </a:rPr>
              <a:t>Is </a:t>
            </a:r>
            <a:r>
              <a:rPr lang="en-US" sz="2000" dirty="0" err="1">
                <a:solidFill>
                  <a:schemeClr val="bg1"/>
                </a:solidFill>
                <a:latin typeface="Arial" panose="020B0604020202020204" pitchFamily="34" charset="0"/>
                <a:cs typeface="Arial" panose="020B0604020202020204" pitchFamily="34" charset="0"/>
              </a:rPr>
              <a:t>FkW</a:t>
            </a:r>
            <a:r>
              <a:rPr lang="en-US" sz="2000" dirty="0">
                <a:solidFill>
                  <a:schemeClr val="bg1"/>
                </a:solidFill>
                <a:latin typeface="Arial" panose="020B0604020202020204" pitchFamily="34" charset="0"/>
                <a:cs typeface="Arial" panose="020B0604020202020204" pitchFamily="34" charset="0"/>
              </a:rPr>
              <a:t> sustainable?</a:t>
            </a:r>
            <a:endParaRPr lang="en-US" sz="2000" dirty="0">
              <a:solidFill>
                <a:schemeClr val="bg1"/>
              </a:solidFill>
              <a:latin typeface="Arial" panose="020B0604020202020204" pitchFamily="34" charset="0"/>
              <a:cs typeface="Arial" panose="020B0604020202020204" pitchFamily="34" charset="0"/>
            </a:endParaRPr>
          </a:p>
        </p:txBody>
      </p:sp>
      <p:sp>
        <p:nvSpPr>
          <p:cNvPr id="15" name="Text Placeholder 1"/>
          <p:cNvSpPr>
            <a:spLocks noGrp="1"/>
          </p:cNvSpPr>
          <p:nvPr>
            <p:ph type="body" idx="4294967295"/>
          </p:nvPr>
        </p:nvSpPr>
        <p:spPr>
          <a:xfrm>
            <a:off x="-16329" y="5968999"/>
            <a:ext cx="9111343" cy="592667"/>
          </a:xfrm>
          <a:prstGeom prst="rect">
            <a:avLst/>
          </a:prstGeom>
          <a:solidFill>
            <a:srgbClr val="558ED5"/>
          </a:solidFill>
        </p:spPr>
        <p:txBody>
          <a:bodyPr>
            <a:noAutofit/>
          </a:bodyPr>
          <a:lstStyle/>
          <a:p>
            <a:pPr marL="0" indent="0">
              <a:buNone/>
            </a:pPr>
            <a:r>
              <a:rPr lang="en-US" sz="2400" b="1" dirty="0" smtClean="0">
                <a:latin typeface="Arial" panose="020B0604020202020204" pitchFamily="34" charset="0"/>
                <a:cs typeface="Arial" panose="020B0604020202020204" pitchFamily="34" charset="0"/>
              </a:rPr>
              <a:t>Key </a:t>
            </a:r>
            <a:r>
              <a:rPr lang="en-US" sz="2400" b="1" dirty="0" smtClean="0">
                <a:latin typeface="Arial" panose="020B0604020202020204" pitchFamily="34" charset="0"/>
                <a:cs typeface="Arial" panose="020B0604020202020204" pitchFamily="34" charset="0"/>
              </a:rPr>
              <a:t>findings: </a:t>
            </a:r>
            <a:r>
              <a:rPr lang="en-US" sz="2400" dirty="0" smtClean="0">
                <a:latin typeface="Arial" panose="020B0604020202020204" pitchFamily="34" charset="0"/>
                <a:cs typeface="Arial" panose="020B0604020202020204" pitchFamily="34" charset="0"/>
              </a:rPr>
              <a:t>Classroom </a:t>
            </a:r>
            <a:r>
              <a:rPr lang="en-US" sz="2400" dirty="0" smtClean="0">
                <a:latin typeface="Arial" panose="020B0604020202020204" pitchFamily="34" charset="0"/>
                <a:cs typeface="Arial" panose="020B0604020202020204" pitchFamily="34" charset="0"/>
              </a:rPr>
              <a:t>observations and qualitative transcripts</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08588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4082621" y="1907943"/>
            <a:ext cx="5514036" cy="413552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itle 4"/>
          <p:cNvSpPr>
            <a:spLocks noGrp="1"/>
          </p:cNvSpPr>
          <p:nvPr>
            <p:ph type="title"/>
          </p:nvPr>
        </p:nvSpPr>
        <p:spPr>
          <a:xfrm>
            <a:off x="127487" y="104726"/>
            <a:ext cx="8889024" cy="999376"/>
          </a:xfrm>
          <a:solidFill>
            <a:schemeClr val="tx2">
              <a:lumMod val="60000"/>
              <a:lumOff val="40000"/>
            </a:schemeClr>
          </a:solidFill>
        </p:spPr>
        <p:txBody>
          <a:bodyPr>
            <a:normAutofit/>
          </a:bodyPr>
          <a:lstStyle/>
          <a:p>
            <a:r>
              <a:rPr lang="en-US" b="1" dirty="0" smtClean="0">
                <a:solidFill>
                  <a:schemeClr val="bg1"/>
                </a:solidFill>
              </a:rPr>
              <a:t>Learning materials:</a:t>
            </a:r>
            <a:br>
              <a:rPr lang="en-US" b="1" dirty="0" smtClean="0">
                <a:solidFill>
                  <a:schemeClr val="bg1"/>
                </a:solidFill>
              </a:rPr>
            </a:br>
            <a:r>
              <a:rPr lang="en-US" sz="2400" b="1" dirty="0" smtClean="0">
                <a:solidFill>
                  <a:schemeClr val="bg1"/>
                </a:solidFill>
              </a:rPr>
              <a:t>Respondent voices</a:t>
            </a:r>
            <a:endParaRPr lang="en-US" sz="2400" b="1" dirty="0">
              <a:solidFill>
                <a:schemeClr val="bg1"/>
              </a:solidFill>
            </a:endParaRPr>
          </a:p>
        </p:txBody>
      </p:sp>
      <p:sp>
        <p:nvSpPr>
          <p:cNvPr id="14" name="Rectangular Callout 13"/>
          <p:cNvSpPr/>
          <p:nvPr/>
        </p:nvSpPr>
        <p:spPr>
          <a:xfrm>
            <a:off x="96764" y="1156156"/>
            <a:ext cx="4879961" cy="664027"/>
          </a:xfrm>
          <a:prstGeom prst="wedgeRectCallout">
            <a:avLst>
              <a:gd name="adj1" fmla="val 54312"/>
              <a:gd name="adj2" fmla="val -5033"/>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600" dirty="0" smtClean="0"/>
              <a:t>“I </a:t>
            </a:r>
            <a:r>
              <a:rPr lang="en-US" sz="1600" dirty="0"/>
              <a:t>need materials. I </a:t>
            </a:r>
            <a:r>
              <a:rPr lang="en-US" sz="1600" dirty="0" smtClean="0"/>
              <a:t>really </a:t>
            </a:r>
            <a:r>
              <a:rPr lang="en-US" sz="1600" dirty="0"/>
              <a:t>need them for children to learn</a:t>
            </a:r>
            <a:r>
              <a:rPr lang="en-US" sz="1600" dirty="0" smtClean="0"/>
              <a:t>.”                                                       Teacher Mwanza</a:t>
            </a:r>
          </a:p>
        </p:txBody>
      </p:sp>
      <p:sp>
        <p:nvSpPr>
          <p:cNvPr id="16" name="Rectangular Callout 15"/>
          <p:cNvSpPr/>
          <p:nvPr/>
        </p:nvSpPr>
        <p:spPr>
          <a:xfrm>
            <a:off x="87922" y="1882715"/>
            <a:ext cx="4879961" cy="1430359"/>
          </a:xfrm>
          <a:prstGeom prst="wedgeRectCallout">
            <a:avLst>
              <a:gd name="adj1" fmla="val 56003"/>
              <a:gd name="adj2" fmla="val 487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600" dirty="0" smtClean="0"/>
              <a:t>“</a:t>
            </a:r>
            <a:r>
              <a:rPr lang="en-US" sz="1600" dirty="0"/>
              <a:t>The quality of preprimary education will come from teaching materials, you can plan how you want a class to be but if the teaching materials are not available at the time they are needed just because of shortage of money, we fail to reach the quality we set to achieve</a:t>
            </a:r>
            <a:r>
              <a:rPr lang="en-US" sz="1600" dirty="0" smtClean="0"/>
              <a:t>.” </a:t>
            </a:r>
          </a:p>
          <a:p>
            <a:r>
              <a:rPr lang="en-US" sz="1600" dirty="0"/>
              <a:t> </a:t>
            </a:r>
            <a:r>
              <a:rPr lang="en-US" sz="1600" dirty="0" smtClean="0"/>
              <a:t>                                                                      WEO Moshi</a:t>
            </a:r>
          </a:p>
        </p:txBody>
      </p:sp>
      <p:sp>
        <p:nvSpPr>
          <p:cNvPr id="17" name="Rectangular Callout 16"/>
          <p:cNvSpPr/>
          <p:nvPr/>
        </p:nvSpPr>
        <p:spPr>
          <a:xfrm>
            <a:off x="87921" y="5108896"/>
            <a:ext cx="4862276" cy="1623829"/>
          </a:xfrm>
          <a:prstGeom prst="wedgeRectCallout">
            <a:avLst>
              <a:gd name="adj1" fmla="val 54704"/>
              <a:gd name="adj2" fmla="val -33679"/>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600" dirty="0" smtClean="0"/>
              <a:t>“</a:t>
            </a:r>
            <a:r>
              <a:rPr lang="en-US" sz="1600" dirty="0"/>
              <a:t>It’s the assistance in preparing them </a:t>
            </a:r>
            <a:r>
              <a:rPr lang="en-US" sz="1600" dirty="0" smtClean="0"/>
              <a:t>[that the teacher needs]. And time, </a:t>
            </a:r>
            <a:r>
              <a:rPr lang="en-US" sz="1600" dirty="0"/>
              <a:t>especially time as I have to </a:t>
            </a:r>
            <a:r>
              <a:rPr lang="en-US" sz="1600" dirty="0" smtClean="0"/>
              <a:t>prepare </a:t>
            </a:r>
            <a:r>
              <a:rPr lang="en-US" sz="1600" dirty="0"/>
              <a:t>what I will teach and which learning material I will </a:t>
            </a:r>
            <a:r>
              <a:rPr lang="en-US" sz="1600" dirty="0" smtClean="0"/>
              <a:t>use. So </a:t>
            </a:r>
            <a:r>
              <a:rPr lang="en-US" sz="1600" dirty="0"/>
              <a:t>you may find the time to prepare some learning material is not enough due to a high </a:t>
            </a:r>
            <a:r>
              <a:rPr lang="en-US" sz="1600" dirty="0" smtClean="0"/>
              <a:t>workload.”       </a:t>
            </a:r>
          </a:p>
          <a:p>
            <a:r>
              <a:rPr lang="en-US" sz="1600" dirty="0"/>
              <a:t> </a:t>
            </a:r>
            <a:r>
              <a:rPr lang="en-US" sz="1600" dirty="0" smtClean="0"/>
              <a:t>                                                                      Teacher Moshi</a:t>
            </a:r>
          </a:p>
        </p:txBody>
      </p:sp>
      <p:sp>
        <p:nvSpPr>
          <p:cNvPr id="9" name="Rectangular Callout 8"/>
          <p:cNvSpPr/>
          <p:nvPr/>
        </p:nvSpPr>
        <p:spPr>
          <a:xfrm>
            <a:off x="87921" y="3373605"/>
            <a:ext cx="4879961" cy="1678683"/>
          </a:xfrm>
          <a:prstGeom prst="wedgeRectCallout">
            <a:avLst>
              <a:gd name="adj1" fmla="val 62520"/>
              <a:gd name="adj2" fmla="val 2879"/>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600" dirty="0" smtClean="0"/>
              <a:t>“Since </a:t>
            </a:r>
            <a:r>
              <a:rPr lang="en-US" sz="1600" dirty="0"/>
              <a:t>I love this class, I usually end up buying them myself. If the school gets the money and </a:t>
            </a:r>
            <a:r>
              <a:rPr lang="en-US" sz="1600" dirty="0" smtClean="0"/>
              <a:t>makes plans </a:t>
            </a:r>
            <a:r>
              <a:rPr lang="en-US" sz="1600" dirty="0"/>
              <a:t>to buy those </a:t>
            </a:r>
            <a:r>
              <a:rPr lang="en-US" sz="1600" dirty="0" smtClean="0"/>
              <a:t>materials, like </a:t>
            </a:r>
            <a:r>
              <a:rPr lang="en-US" sz="1600" dirty="0"/>
              <a:t>manila </a:t>
            </a:r>
            <a:r>
              <a:rPr lang="en-US" sz="1600" dirty="0" smtClean="0"/>
              <a:t>cards, marker </a:t>
            </a:r>
            <a:r>
              <a:rPr lang="en-US" sz="1600" dirty="0"/>
              <a:t>pens, they’d help me a lot. The manila cards and </a:t>
            </a:r>
            <a:r>
              <a:rPr lang="en-US" sz="1600" dirty="0" smtClean="0"/>
              <a:t>marker </a:t>
            </a:r>
            <a:r>
              <a:rPr lang="en-US" sz="1600" dirty="0"/>
              <a:t>pens come only twice a year but the pre-primary class needs these materials more often than </a:t>
            </a:r>
            <a:r>
              <a:rPr lang="en-US" sz="1600" dirty="0" smtClean="0"/>
              <a:t>that.” Teacher </a:t>
            </a:r>
            <a:r>
              <a:rPr lang="en-US" sz="1600" dirty="0"/>
              <a:t>Mwanza </a:t>
            </a:r>
          </a:p>
        </p:txBody>
      </p:sp>
    </p:spTree>
    <p:extLst>
      <p:ext uri="{BB962C8B-B14F-4D97-AF65-F5344CB8AC3E}">
        <p14:creationId xmlns:p14="http://schemas.microsoft.com/office/powerpoint/2010/main" val="29558108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132595"/>
            <a:ext cx="8917906" cy="666395"/>
          </a:xfrm>
          <a:solidFill>
            <a:srgbClr val="4086CC"/>
          </a:solidFill>
        </p:spPr>
        <p:txBody>
          <a:bodyPr>
            <a:normAutofit/>
          </a:bodyPr>
          <a:lstStyle/>
          <a:p>
            <a:r>
              <a:rPr lang="en-US" b="1" dirty="0" smtClean="0">
                <a:solidFill>
                  <a:schemeClr val="bg1"/>
                </a:solidFill>
              </a:rPr>
              <a:t>Schools with open pit latrine</a:t>
            </a:r>
            <a:endParaRPr lang="en-US" b="1" dirty="0">
              <a:solidFill>
                <a:schemeClr val="bg1"/>
              </a:solidFill>
            </a:endParaRPr>
          </a:p>
        </p:txBody>
      </p:sp>
      <p:sp>
        <p:nvSpPr>
          <p:cNvPr id="3" name="Text Placeholder 2"/>
          <p:cNvSpPr>
            <a:spLocks noGrp="1"/>
          </p:cNvSpPr>
          <p:nvPr>
            <p:ph type="body" sz="quarter" idx="11"/>
          </p:nvPr>
        </p:nvSpPr>
        <p:spPr>
          <a:xfrm>
            <a:off x="65314" y="942392"/>
            <a:ext cx="8989909" cy="5804637"/>
          </a:xfrm>
          <a:gradFill>
            <a:gsLst>
              <a:gs pos="80000">
                <a:schemeClr val="accent5">
                  <a:shade val="93000"/>
                  <a:satMod val="130000"/>
                </a:schemeClr>
              </a:gs>
              <a:gs pos="100000">
                <a:schemeClr val="accent5">
                  <a:shade val="94000"/>
                  <a:satMod val="135000"/>
                </a:schemeClr>
              </a:gs>
            </a:gsLst>
          </a:gradFill>
        </p:spPr>
        <p:style>
          <a:lnRef idx="1">
            <a:schemeClr val="accent5"/>
          </a:lnRef>
          <a:fillRef idx="3">
            <a:schemeClr val="accent5"/>
          </a:fillRef>
          <a:effectRef idx="2">
            <a:schemeClr val="accent5"/>
          </a:effectRef>
          <a:fontRef idx="minor">
            <a:schemeClr val="lt1"/>
          </a:fontRef>
        </p:style>
        <p:txBody>
          <a:bodyPr>
            <a:normAutofit/>
          </a:bodyPr>
          <a:lstStyle/>
          <a:p>
            <a:pPr marL="0" indent="0">
              <a:buNone/>
            </a:pPr>
            <a:r>
              <a:rPr lang="en-US" b="0" dirty="0" smtClean="0">
                <a:latin typeface="Arial" panose="020B0604020202020204" pitchFamily="34" charset="0"/>
                <a:cs typeface="Arial" panose="020B0604020202020204" pitchFamily="34" charset="0"/>
              </a:rPr>
              <a:t> </a:t>
            </a:r>
          </a:p>
        </p:txBody>
      </p:sp>
      <p:sp>
        <p:nvSpPr>
          <p:cNvPr id="8" name="Text Placeholder 2"/>
          <p:cNvSpPr txBox="1">
            <a:spLocks/>
          </p:cNvSpPr>
          <p:nvPr/>
        </p:nvSpPr>
        <p:spPr>
          <a:xfrm>
            <a:off x="304497" y="798991"/>
            <a:ext cx="8999203" cy="918952"/>
          </a:xfrm>
          <a:prstGeom prst="rect">
            <a:avLst/>
          </a:prstGeom>
        </p:spPr>
        <p:txBody>
          <a:bodyPr vert="horz" lIns="91440" tIns="45720" rIns="91440" bIns="45720" rtlCol="0">
            <a:normAutofit/>
          </a:bodyPr>
          <a:lstStyle>
            <a:lvl1pPr marL="228600" indent="-228600" algn="l" defTabSz="914400" rtl="0" eaLnBrk="1" latinLnBrk="0" hangingPunct="1">
              <a:spcBef>
                <a:spcPts val="1000"/>
              </a:spcBef>
              <a:spcAft>
                <a:spcPts val="600"/>
              </a:spcAft>
              <a:buFont typeface="Arial" pitchFamily="34" charset="0"/>
              <a:buChar char="•"/>
              <a:defRPr sz="2400" b="1" kern="1200">
                <a:solidFill>
                  <a:schemeClr val="bg1"/>
                </a:solidFill>
                <a:latin typeface="Arial Bold" pitchFamily="34" charset="0"/>
                <a:ea typeface="+mn-ea"/>
                <a:cs typeface="Arial Bold" pitchFamily="34" charset="0"/>
              </a:defRPr>
            </a:lvl1pPr>
            <a:lvl2pPr marL="457200" indent="-228600" algn="l" defTabSz="914400" rtl="0" eaLnBrk="1" latinLnBrk="0" hangingPunct="1">
              <a:spcBef>
                <a:spcPts val="300"/>
              </a:spcBef>
              <a:spcAft>
                <a:spcPts val="300"/>
              </a:spcAft>
              <a:buFont typeface="Arial" pitchFamily="34" charset="0"/>
              <a:buChar char="–"/>
              <a:defRPr sz="2000" b="1" kern="1200">
                <a:solidFill>
                  <a:schemeClr val="bg1"/>
                </a:solidFill>
                <a:latin typeface="Arial Bold" pitchFamily="34" charset="0"/>
                <a:ea typeface="+mn-ea"/>
                <a:cs typeface="Arial Bold" pitchFamily="34" charset="0"/>
              </a:defRPr>
            </a:lvl2pPr>
            <a:lvl3pPr marL="685800" indent="-228600" algn="l" defTabSz="914400" rtl="0" eaLnBrk="1" latinLnBrk="0" hangingPunct="1">
              <a:spcBef>
                <a:spcPts val="300"/>
              </a:spcBef>
              <a:spcAft>
                <a:spcPts val="0"/>
              </a:spcAft>
              <a:buFont typeface="Arial" pitchFamily="34" charset="0"/>
              <a:buChar char="•"/>
              <a:defRPr sz="1800" kern="1200">
                <a:solidFill>
                  <a:schemeClr val="bg1"/>
                </a:solidFill>
                <a:latin typeface="+mn-lt"/>
                <a:ea typeface="+mn-ea"/>
                <a:cs typeface="+mn-cs"/>
              </a:defRPr>
            </a:lvl3pPr>
            <a:lvl4pPr marL="1316038" indent="-346075" algn="l" defTabSz="914400" rtl="0" eaLnBrk="1" latinLnBrk="0" hangingPunct="1">
              <a:spcBef>
                <a:spcPts val="300"/>
              </a:spcBef>
              <a:buFont typeface="Arial" pitchFamily="34" charset="0"/>
              <a:buChar char="–"/>
              <a:defRPr sz="1400" kern="1200">
                <a:solidFill>
                  <a:schemeClr val="bg1"/>
                </a:solidFill>
                <a:latin typeface="+mn-lt"/>
                <a:ea typeface="+mn-ea"/>
                <a:cs typeface="+mn-cs"/>
              </a:defRPr>
            </a:lvl4pPr>
            <a:lvl5pPr marL="1660525" indent="-344488" algn="l" defTabSz="914400" rtl="0" eaLnBrk="1" latinLnBrk="0" hangingPunct="1">
              <a:spcBef>
                <a:spcPts val="300"/>
              </a:spcBef>
              <a:buFont typeface="Arial" pitchFamily="34" charset="0"/>
              <a:buChar char="»"/>
              <a:defRPr sz="14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b="0" dirty="0" smtClean="0">
              <a:latin typeface="Arial" panose="020B0604020202020204" pitchFamily="34" charset="0"/>
              <a:cs typeface="Arial" panose="020B0604020202020204" pitchFamily="34" charset="0"/>
            </a:endParaRPr>
          </a:p>
        </p:txBody>
      </p:sp>
      <p:graphicFrame>
        <p:nvGraphicFramePr>
          <p:cNvPr id="11" name="Chart 10"/>
          <p:cNvGraphicFramePr>
            <a:graphicFrameLocks noGrp="1"/>
          </p:cNvGraphicFramePr>
          <p:nvPr>
            <p:extLst/>
          </p:nvPr>
        </p:nvGraphicFramePr>
        <p:xfrm>
          <a:off x="238125" y="1082351"/>
          <a:ext cx="8667750" cy="5485930"/>
        </p:xfrm>
        <a:graphic>
          <a:graphicData uri="http://schemas.openxmlformats.org/drawingml/2006/chart">
            <c:chart xmlns:c="http://schemas.openxmlformats.org/drawingml/2006/chart" xmlns:r="http://schemas.openxmlformats.org/officeDocument/2006/relationships" r:id="rId3"/>
          </a:graphicData>
        </a:graphic>
      </p:graphicFrame>
      <p:sp>
        <p:nvSpPr>
          <p:cNvPr id="6" name="Rounded Rectangle 5"/>
          <p:cNvSpPr/>
          <p:nvPr/>
        </p:nvSpPr>
        <p:spPr>
          <a:xfrm>
            <a:off x="1038153" y="3031958"/>
            <a:ext cx="3829481" cy="180817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600" dirty="0" smtClean="0"/>
              <a:t>The majority of schools in Mwanza still have an open latrine, unsuitable for pre-primary aged children. The percentage of control schools in Kilimanjaro with open latrines has declined, while the percentage of intervention schools in Mwanza has increased.</a:t>
            </a:r>
          </a:p>
        </p:txBody>
      </p:sp>
    </p:spTree>
    <p:extLst>
      <p:ext uri="{BB962C8B-B14F-4D97-AF65-F5344CB8AC3E}">
        <p14:creationId xmlns:p14="http://schemas.microsoft.com/office/powerpoint/2010/main" val="11337567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018402" y="999989"/>
            <a:ext cx="5037844" cy="5794130"/>
          </a:xfrm>
          <a:prstGeom prst="rect">
            <a:avLst/>
          </a:prstGeom>
          <a:solidFill>
            <a:srgbClr val="92D050"/>
          </a:solidFill>
          <a:ln>
            <a:solidFill>
              <a:srgbClr val="92D050"/>
            </a:solidFill>
          </a:ln>
        </p:spPr>
        <p:style>
          <a:lnRef idx="1">
            <a:schemeClr val="accent3"/>
          </a:lnRef>
          <a:fillRef idx="3">
            <a:schemeClr val="accent3"/>
          </a:fillRef>
          <a:effectRef idx="2">
            <a:schemeClr val="accent3"/>
          </a:effectRef>
          <a:fontRef idx="minor">
            <a:schemeClr val="lt1"/>
          </a:fontRef>
        </p:style>
        <p:txBody>
          <a:bodyPr lIns="274320" rtlCol="0" anchor="t"/>
          <a:lstStyle/>
          <a:p>
            <a:pPr marL="176213"/>
            <a:endParaRPr lang="en-US" sz="2800" dirty="0" smtClean="0">
              <a:latin typeface="Arial" panose="020B0604020202020204" pitchFamily="34" charset="0"/>
              <a:cs typeface="Arial" panose="020B0604020202020204" pitchFamily="34" charset="0"/>
            </a:endParaRPr>
          </a:p>
        </p:txBody>
      </p:sp>
      <p:sp>
        <p:nvSpPr>
          <p:cNvPr id="15" name="Rounded Rectangular Callout 14"/>
          <p:cNvSpPr/>
          <p:nvPr/>
        </p:nvSpPr>
        <p:spPr>
          <a:xfrm>
            <a:off x="5412859" y="4154310"/>
            <a:ext cx="3590461" cy="2507491"/>
          </a:xfrm>
          <a:prstGeom prst="wedgeRoundRectCallout">
            <a:avLst>
              <a:gd name="adj1" fmla="val -39338"/>
              <a:gd name="adj2" fmla="val -5457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buNone/>
            </a:pPr>
            <a:r>
              <a:rPr lang="en-US" sz="1400" dirty="0" smtClean="0"/>
              <a:t>“</a:t>
            </a:r>
            <a:r>
              <a:rPr lang="en-US" sz="1400" dirty="0"/>
              <a:t>The challenges include </a:t>
            </a:r>
            <a:r>
              <a:rPr lang="en-US" sz="1400" dirty="0" smtClean="0"/>
              <a:t>infrastructure, classrooms </a:t>
            </a:r>
            <a:r>
              <a:rPr lang="en-US" sz="1400" dirty="0"/>
              <a:t>and toilets, offices for teachers, houses for teachers and canteens. </a:t>
            </a:r>
            <a:r>
              <a:rPr lang="en-US" sz="1400" dirty="0" smtClean="0"/>
              <a:t>It’s </a:t>
            </a:r>
            <a:r>
              <a:rPr lang="en-US" sz="1400" dirty="0"/>
              <a:t>a big challenge when there is inadequate infrastructure at the school because it </a:t>
            </a:r>
            <a:r>
              <a:rPr lang="en-US" sz="1400" dirty="0" smtClean="0"/>
              <a:t>slows </a:t>
            </a:r>
            <a:r>
              <a:rPr lang="en-US" sz="1400" dirty="0"/>
              <a:t>down </a:t>
            </a:r>
            <a:r>
              <a:rPr lang="en-US" sz="1400" dirty="0" smtClean="0"/>
              <a:t>development. When </a:t>
            </a:r>
            <a:r>
              <a:rPr lang="en-US" sz="1400" dirty="0"/>
              <a:t>there is inadequate sanitary </a:t>
            </a:r>
            <a:r>
              <a:rPr lang="en-US" sz="1400" dirty="0" smtClean="0"/>
              <a:t>infrastructure, </a:t>
            </a:r>
            <a:r>
              <a:rPr lang="en-US" sz="1400" dirty="0"/>
              <a:t>you can imagine a primary pupil going the whole day without answering the call of </a:t>
            </a:r>
            <a:r>
              <a:rPr lang="en-US" sz="1400" dirty="0" smtClean="0"/>
              <a:t>nature or using </a:t>
            </a:r>
            <a:r>
              <a:rPr lang="en-US" sz="1400" dirty="0"/>
              <a:t>facilities </a:t>
            </a:r>
            <a:r>
              <a:rPr lang="en-US" sz="1400" dirty="0" smtClean="0"/>
              <a:t>which cause </a:t>
            </a:r>
            <a:r>
              <a:rPr lang="en-US" sz="1400" dirty="0"/>
              <a:t>the spread of disease</a:t>
            </a:r>
            <a:r>
              <a:rPr lang="en-US" sz="1400" dirty="0" smtClean="0">
                <a:cs typeface="Arial" panose="020B0604020202020204" pitchFamily="34" charset="0"/>
              </a:rPr>
              <a:t>.”                    DEO</a:t>
            </a:r>
            <a:endParaRPr lang="en-US" sz="1400" dirty="0">
              <a:cs typeface="Arial" panose="020B060402020202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7085" y="4067039"/>
            <a:ext cx="5262847" cy="2739397"/>
          </a:xfrm>
          <a:prstGeom prst="rect">
            <a:avLst/>
          </a:prstGeom>
        </p:spPr>
      </p:pic>
      <p:sp>
        <p:nvSpPr>
          <p:cNvPr id="9" name="Title 4"/>
          <p:cNvSpPr>
            <a:spLocks noGrp="1"/>
          </p:cNvSpPr>
          <p:nvPr>
            <p:ph type="title"/>
          </p:nvPr>
        </p:nvSpPr>
        <p:spPr>
          <a:xfrm>
            <a:off x="114299" y="104726"/>
            <a:ext cx="8889024" cy="999376"/>
          </a:xfrm>
          <a:solidFill>
            <a:schemeClr val="tx2">
              <a:lumMod val="60000"/>
              <a:lumOff val="40000"/>
            </a:schemeClr>
          </a:solidFill>
        </p:spPr>
        <p:txBody>
          <a:bodyPr>
            <a:normAutofit/>
          </a:bodyPr>
          <a:lstStyle/>
          <a:p>
            <a:r>
              <a:rPr lang="en-US" b="1" dirty="0" smtClean="0"/>
              <a:t>Infrastructure and space:</a:t>
            </a:r>
            <a:br>
              <a:rPr lang="en-US" b="1" dirty="0" smtClean="0"/>
            </a:br>
            <a:r>
              <a:rPr lang="en-US" sz="2400" b="1" dirty="0" smtClean="0"/>
              <a:t>Qualitative findings</a:t>
            </a:r>
            <a:endParaRPr lang="en-US" sz="2400" b="1" dirty="0"/>
          </a:p>
        </p:txBody>
      </p:sp>
      <p:graphicFrame>
        <p:nvGraphicFramePr>
          <p:cNvPr id="8" name="Table 7"/>
          <p:cNvGraphicFramePr>
            <a:graphicFrameLocks noGrp="1"/>
          </p:cNvGraphicFramePr>
          <p:nvPr>
            <p:extLst>
              <p:ext uri="{D42A27DB-BD31-4B8C-83A1-F6EECF244321}">
                <p14:modId xmlns:p14="http://schemas.microsoft.com/office/powerpoint/2010/main" val="91464200"/>
              </p:ext>
            </p:extLst>
          </p:nvPr>
        </p:nvGraphicFramePr>
        <p:xfrm>
          <a:off x="97086" y="1098733"/>
          <a:ext cx="5262847" cy="3017520"/>
        </p:xfrm>
        <a:graphic>
          <a:graphicData uri="http://schemas.openxmlformats.org/drawingml/2006/table">
            <a:tbl>
              <a:tblPr bandRow="1">
                <a:tableStyleId>{C083E6E3-FA7D-4D7B-A595-EF9225AFEA82}</a:tableStyleId>
              </a:tblPr>
              <a:tblGrid>
                <a:gridCol w="5262847"/>
              </a:tblGrid>
              <a:tr h="858846">
                <a:tc>
                  <a:txBody>
                    <a:bodyPr/>
                    <a:lstStyle/>
                    <a:p>
                      <a:r>
                        <a:rPr lang="en-US" baseline="0" dirty="0" smtClean="0"/>
                        <a:t>Schools in both districts face struggles with infrastructure which undermine student learning and safety.</a:t>
                      </a:r>
                      <a:endParaRPr lang="en-US" dirty="0"/>
                    </a:p>
                  </a:txBody>
                  <a:tcPr>
                    <a:lnB w="12700" cap="flat" cmpd="sng" algn="ctr">
                      <a:solidFill>
                        <a:srgbClr val="92D050"/>
                      </a:solidFill>
                      <a:prstDash val="solid"/>
                      <a:round/>
                      <a:headEnd type="none" w="med" len="med"/>
                      <a:tailEnd type="none" w="med" len="med"/>
                    </a:lnB>
                    <a:solidFill>
                      <a:schemeClr val="bg1"/>
                    </a:solidFill>
                  </a:tcPr>
                </a:tc>
              </a:tr>
              <a:tr h="8588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increase in enrollment following the Fee Free policy was </a:t>
                      </a:r>
                      <a:r>
                        <a:rPr lang="en-US" b="1" baseline="0" dirty="0" smtClean="0"/>
                        <a:t>not</a:t>
                      </a:r>
                      <a:r>
                        <a:rPr lang="en-US" baseline="0" dirty="0" smtClean="0"/>
                        <a:t> accompanied by a corresponding increase in resources for capital expenditures.</a:t>
                      </a:r>
                      <a:endParaRPr lang="en-US" dirty="0" smtClean="0"/>
                    </a:p>
                  </a:txBody>
                  <a:tcP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r>
              <a:tr h="11164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Schools that built and renovated</a:t>
                      </a:r>
                      <a:r>
                        <a:rPr lang="en-US" baseline="0" dirty="0" smtClean="0"/>
                        <a:t> classrooms and latrines benefited from active SMCs and education officials working with communities to identify financial and human resources for the infrastructure. </a:t>
                      </a:r>
                      <a:endParaRPr lang="en-US" dirty="0" smtClean="0"/>
                    </a:p>
                  </a:txBody>
                  <a:tcP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r>
            </a:tbl>
          </a:graphicData>
        </a:graphic>
      </p:graphicFrame>
      <p:sp>
        <p:nvSpPr>
          <p:cNvPr id="14" name="Rounded Rectangular Callout 13"/>
          <p:cNvSpPr/>
          <p:nvPr/>
        </p:nvSpPr>
        <p:spPr>
          <a:xfrm>
            <a:off x="5490804" y="2495694"/>
            <a:ext cx="3512518" cy="1486036"/>
          </a:xfrm>
          <a:prstGeom prst="wedgeRoundRectCallout">
            <a:avLst>
              <a:gd name="adj1" fmla="val -54047"/>
              <a:gd name="adj2" fmla="val -372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latin typeface="+mj-lt"/>
                <a:cs typeface="Arial" panose="020B0604020202020204" pitchFamily="34" charset="0"/>
              </a:rPr>
              <a:t>“</a:t>
            </a:r>
            <a:r>
              <a:rPr lang="en-US" sz="1400" dirty="0"/>
              <a:t>There </a:t>
            </a:r>
            <a:r>
              <a:rPr lang="en-US" sz="1400" dirty="0" smtClean="0"/>
              <a:t>ought </a:t>
            </a:r>
            <a:r>
              <a:rPr lang="en-US" sz="1400" dirty="0"/>
              <a:t>to be complimenting infrastructure development. For example we have pit latrines which are not very friendly. </a:t>
            </a:r>
            <a:r>
              <a:rPr lang="en-US" sz="1400" dirty="0" smtClean="0"/>
              <a:t>Children need proper, hygienic </a:t>
            </a:r>
            <a:r>
              <a:rPr lang="en-US" sz="1400" dirty="0"/>
              <a:t>toilets. Sometimes the children end up messing their pants in class because of the condition of the toilets.</a:t>
            </a:r>
            <a:r>
              <a:rPr lang="en-US" sz="1400" dirty="0" smtClean="0">
                <a:latin typeface="+mj-lt"/>
                <a:cs typeface="Arial" panose="020B0604020202020204" pitchFamily="34" charset="0"/>
              </a:rPr>
              <a:t>”                DAO</a:t>
            </a:r>
            <a:endParaRPr lang="en-US" sz="1400" dirty="0">
              <a:latin typeface="+mj-lt"/>
              <a:cs typeface="Arial" panose="020B0604020202020204" pitchFamily="34" charset="0"/>
            </a:endParaRPr>
          </a:p>
        </p:txBody>
      </p:sp>
      <p:sp>
        <p:nvSpPr>
          <p:cNvPr id="12" name="Rounded Rectangular Callout 11"/>
          <p:cNvSpPr/>
          <p:nvPr/>
        </p:nvSpPr>
        <p:spPr>
          <a:xfrm>
            <a:off x="5451832" y="1195079"/>
            <a:ext cx="3512517" cy="1209638"/>
          </a:xfrm>
          <a:prstGeom prst="wedgeRoundRectCallout">
            <a:avLst>
              <a:gd name="adj1" fmla="val -56518"/>
              <a:gd name="adj2" fmla="val 136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Arial" pitchFamily="34" charset="0"/>
              <a:buNone/>
            </a:pPr>
            <a:r>
              <a:rPr lang="en-US" sz="1400" dirty="0" smtClean="0"/>
              <a:t>“I </a:t>
            </a:r>
            <a:r>
              <a:rPr lang="en-US" sz="1400" dirty="0"/>
              <a:t>think the challenges have been those recurring </a:t>
            </a:r>
            <a:r>
              <a:rPr lang="en-US" sz="1400" dirty="0" smtClean="0"/>
              <a:t>ones. It’s </a:t>
            </a:r>
            <a:r>
              <a:rPr lang="en-US" sz="1400" dirty="0"/>
              <a:t>not every school that has classrooms for </a:t>
            </a:r>
            <a:r>
              <a:rPr lang="en-US" sz="1400" dirty="0" smtClean="0"/>
              <a:t>preprimary. They have</a:t>
            </a:r>
            <a:r>
              <a:rPr lang="en-US" sz="1400" dirty="0"/>
              <a:t>  been sharing the classrooms with other </a:t>
            </a:r>
            <a:r>
              <a:rPr lang="en-US" sz="1400" dirty="0" smtClean="0"/>
              <a:t>classes.” </a:t>
            </a:r>
            <a:r>
              <a:rPr lang="en-US" sz="1400" dirty="0" smtClean="0"/>
              <a:t>  </a:t>
            </a:r>
          </a:p>
          <a:p>
            <a:pPr indent="2405063">
              <a:buFont typeface="Arial" pitchFamily="34" charset="0"/>
              <a:buNone/>
            </a:pPr>
            <a:r>
              <a:rPr lang="en-US" sz="1400" dirty="0" smtClean="0"/>
              <a:t>DAO</a:t>
            </a:r>
            <a:endParaRPr lang="en-US" sz="1400" dirty="0">
              <a:cs typeface="Arial" panose="020B0604020202020204" pitchFamily="34" charset="0"/>
            </a:endParaRPr>
          </a:p>
        </p:txBody>
      </p:sp>
    </p:spTree>
    <p:extLst>
      <p:ext uri="{BB962C8B-B14F-4D97-AF65-F5344CB8AC3E}">
        <p14:creationId xmlns:p14="http://schemas.microsoft.com/office/powerpoint/2010/main" val="15540271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570" y="0"/>
            <a:ext cx="9144000" cy="6858000"/>
          </a:xfrm>
          <a:prstGeom prst="rect">
            <a:avLst/>
          </a:prstGeom>
        </p:spPr>
      </p:pic>
      <p:sp>
        <p:nvSpPr>
          <p:cNvPr id="2" name="Title 1"/>
          <p:cNvSpPr>
            <a:spLocks noGrp="1"/>
          </p:cNvSpPr>
          <p:nvPr>
            <p:ph type="title"/>
          </p:nvPr>
        </p:nvSpPr>
        <p:spPr>
          <a:xfrm>
            <a:off x="457200" y="132595"/>
            <a:ext cx="8229600" cy="666395"/>
          </a:xfrm>
        </p:spPr>
        <p:txBody>
          <a:bodyPr>
            <a:normAutofit/>
          </a:bodyPr>
          <a:lstStyle/>
          <a:p>
            <a:r>
              <a:rPr lang="en-US" i="1" dirty="0" smtClean="0">
                <a:solidFill>
                  <a:srgbClr val="FFFF00"/>
                </a:solidFill>
              </a:rPr>
              <a:t>Context</a:t>
            </a:r>
            <a:endParaRPr lang="en-US" i="1" dirty="0">
              <a:solidFill>
                <a:srgbClr val="FFFF00"/>
              </a:solidFill>
            </a:endParaRPr>
          </a:p>
        </p:txBody>
      </p:sp>
      <p:sp>
        <p:nvSpPr>
          <p:cNvPr id="8" name="Text Placeholder 2"/>
          <p:cNvSpPr txBox="1">
            <a:spLocks/>
          </p:cNvSpPr>
          <p:nvPr/>
        </p:nvSpPr>
        <p:spPr>
          <a:xfrm>
            <a:off x="304497" y="798991"/>
            <a:ext cx="8999203" cy="918952"/>
          </a:xfrm>
          <a:prstGeom prst="rect">
            <a:avLst/>
          </a:prstGeom>
        </p:spPr>
        <p:txBody>
          <a:bodyPr vert="horz" lIns="91440" tIns="45720" rIns="91440" bIns="45720" rtlCol="0">
            <a:normAutofit/>
          </a:bodyPr>
          <a:lstStyle>
            <a:lvl1pPr marL="228600" indent="-228600" algn="l" defTabSz="914400" rtl="0" eaLnBrk="1" latinLnBrk="0" hangingPunct="1">
              <a:spcBef>
                <a:spcPts val="1000"/>
              </a:spcBef>
              <a:spcAft>
                <a:spcPts val="600"/>
              </a:spcAft>
              <a:buFont typeface="Arial" pitchFamily="34" charset="0"/>
              <a:buChar char="•"/>
              <a:defRPr sz="2400" b="1" kern="1200">
                <a:solidFill>
                  <a:schemeClr val="bg1"/>
                </a:solidFill>
                <a:latin typeface="Arial Bold" pitchFamily="34" charset="0"/>
                <a:ea typeface="+mn-ea"/>
                <a:cs typeface="Arial Bold" pitchFamily="34" charset="0"/>
              </a:defRPr>
            </a:lvl1pPr>
            <a:lvl2pPr marL="457200" indent="-228600" algn="l" defTabSz="914400" rtl="0" eaLnBrk="1" latinLnBrk="0" hangingPunct="1">
              <a:spcBef>
                <a:spcPts val="300"/>
              </a:spcBef>
              <a:spcAft>
                <a:spcPts val="300"/>
              </a:spcAft>
              <a:buFont typeface="Arial" pitchFamily="34" charset="0"/>
              <a:buChar char="–"/>
              <a:defRPr sz="2000" b="1" kern="1200">
                <a:solidFill>
                  <a:schemeClr val="bg1"/>
                </a:solidFill>
                <a:latin typeface="Arial Bold" pitchFamily="34" charset="0"/>
                <a:ea typeface="+mn-ea"/>
                <a:cs typeface="Arial Bold" pitchFamily="34" charset="0"/>
              </a:defRPr>
            </a:lvl2pPr>
            <a:lvl3pPr marL="685800" indent="-228600" algn="l" defTabSz="914400" rtl="0" eaLnBrk="1" latinLnBrk="0" hangingPunct="1">
              <a:spcBef>
                <a:spcPts val="300"/>
              </a:spcBef>
              <a:spcAft>
                <a:spcPts val="0"/>
              </a:spcAft>
              <a:buFont typeface="Arial" pitchFamily="34" charset="0"/>
              <a:buChar char="•"/>
              <a:defRPr sz="1800" kern="1200">
                <a:solidFill>
                  <a:schemeClr val="bg1"/>
                </a:solidFill>
                <a:latin typeface="+mn-lt"/>
                <a:ea typeface="+mn-ea"/>
                <a:cs typeface="+mn-cs"/>
              </a:defRPr>
            </a:lvl3pPr>
            <a:lvl4pPr marL="1316038" indent="-346075" algn="l" defTabSz="914400" rtl="0" eaLnBrk="1" latinLnBrk="0" hangingPunct="1">
              <a:spcBef>
                <a:spcPts val="300"/>
              </a:spcBef>
              <a:buFont typeface="Arial" pitchFamily="34" charset="0"/>
              <a:buChar char="–"/>
              <a:defRPr sz="1400" kern="1200">
                <a:solidFill>
                  <a:schemeClr val="bg1"/>
                </a:solidFill>
                <a:latin typeface="+mn-lt"/>
                <a:ea typeface="+mn-ea"/>
                <a:cs typeface="+mn-cs"/>
              </a:defRPr>
            </a:lvl4pPr>
            <a:lvl5pPr marL="1660525" indent="-344488" algn="l" defTabSz="914400" rtl="0" eaLnBrk="1" latinLnBrk="0" hangingPunct="1">
              <a:spcBef>
                <a:spcPts val="300"/>
              </a:spcBef>
              <a:buFont typeface="Arial" pitchFamily="34" charset="0"/>
              <a:buChar char="»"/>
              <a:defRPr sz="14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b="0" dirty="0" smtClean="0">
              <a:latin typeface="Arial" panose="020B0604020202020204" pitchFamily="34" charset="0"/>
              <a:cs typeface="Arial" panose="020B0604020202020204" pitchFamily="34" charset="0"/>
            </a:endParaRPr>
          </a:p>
        </p:txBody>
      </p:sp>
      <p:sp>
        <p:nvSpPr>
          <p:cNvPr id="14" name="Title 1"/>
          <p:cNvSpPr txBox="1">
            <a:spLocks/>
          </p:cNvSpPr>
          <p:nvPr/>
        </p:nvSpPr>
        <p:spPr>
          <a:xfrm>
            <a:off x="14771" y="70974"/>
            <a:ext cx="9073317" cy="1005123"/>
          </a:xfrm>
          <a:prstGeom prst="rect">
            <a:avLst/>
          </a:prstGeom>
          <a:solidFill>
            <a:srgbClr val="4086CC"/>
          </a:solidFill>
        </p:spPr>
        <p:txBody>
          <a:bodyPr vert="horz" lIns="91440" tIns="45720" rIns="91440" bIns="45720" rtlCol="0" anchor="ctr">
            <a:noAutofit/>
          </a:bodyPr>
          <a:lstStyle>
            <a:lvl1pPr algn="ctr" defTabSz="914400" rtl="0" eaLnBrk="1" latinLnBrk="0" hangingPunct="1">
              <a:spcBef>
                <a:spcPct val="0"/>
              </a:spcBef>
              <a:buNone/>
              <a:defRPr sz="3200" kern="1200">
                <a:solidFill>
                  <a:schemeClr val="bg1"/>
                </a:solidFill>
                <a:latin typeface="Arial" pitchFamily="34" charset="0"/>
                <a:ea typeface="+mj-ea"/>
                <a:cs typeface="Arial" pitchFamily="34" charset="0"/>
              </a:defRPr>
            </a:lvl1pPr>
          </a:lstStyle>
          <a:p>
            <a:r>
              <a:rPr lang="en-US" b="1" smtClean="0"/>
              <a:t>Infrastructure shortage:</a:t>
            </a:r>
            <a:endParaRPr lang="en-US" b="1" dirty="0" smtClean="0"/>
          </a:p>
          <a:p>
            <a:r>
              <a:rPr lang="en-US" sz="2400" b="1" dirty="0"/>
              <a:t>Respondent voices</a:t>
            </a:r>
          </a:p>
        </p:txBody>
      </p:sp>
      <p:sp>
        <p:nvSpPr>
          <p:cNvPr id="11" name="Rounded Rectangular Callout 10"/>
          <p:cNvSpPr/>
          <p:nvPr/>
        </p:nvSpPr>
        <p:spPr>
          <a:xfrm>
            <a:off x="4924543" y="1191832"/>
            <a:ext cx="4114015" cy="1282649"/>
          </a:xfrm>
          <a:prstGeom prst="wedgeRoundRectCallout">
            <a:avLst>
              <a:gd name="adj1" fmla="val 45270"/>
              <a:gd name="adj2" fmla="val 56407"/>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400" dirty="0" smtClean="0"/>
              <a:t>“</a:t>
            </a:r>
            <a:r>
              <a:rPr lang="en-US" sz="1400" dirty="0"/>
              <a:t>Some of the challenges that I have seen are that the room is too small, therefore </a:t>
            </a:r>
            <a:r>
              <a:rPr lang="en-US" sz="1400" dirty="0" smtClean="0"/>
              <a:t>limiting</a:t>
            </a:r>
            <a:r>
              <a:rPr lang="en-US" sz="1400" dirty="0"/>
              <a:t>  the learning activities. The classroom is very small and you find that the instructions on how to do certain activities are not enough</a:t>
            </a:r>
            <a:r>
              <a:rPr lang="en-US" sz="1400" dirty="0" smtClean="0"/>
              <a:t>.”  Head Teacher Mwanza</a:t>
            </a:r>
            <a:endParaRPr lang="en-US" sz="1400" dirty="0"/>
          </a:p>
        </p:txBody>
      </p:sp>
      <p:sp>
        <p:nvSpPr>
          <p:cNvPr id="18" name="Rounded Rectangular Callout 17"/>
          <p:cNvSpPr/>
          <p:nvPr/>
        </p:nvSpPr>
        <p:spPr>
          <a:xfrm>
            <a:off x="105933" y="2878539"/>
            <a:ext cx="4634518" cy="1416758"/>
          </a:xfrm>
          <a:prstGeom prst="wedgeRoundRectCallout">
            <a:avLst>
              <a:gd name="adj1" fmla="val 52872"/>
              <a:gd name="adj2" fmla="val -48170"/>
              <a:gd name="adj3" fmla="val 16667"/>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sz="1400" dirty="0" smtClean="0"/>
              <a:t>“These </a:t>
            </a:r>
            <a:r>
              <a:rPr lang="en-US" sz="1400" dirty="0"/>
              <a:t>classrooms were not prepared for those children, so those infrastructures are not good. Secondly, we also have </a:t>
            </a:r>
            <a:r>
              <a:rPr lang="en-US" sz="1400" dirty="0" smtClean="0"/>
              <a:t>a shortage </a:t>
            </a:r>
            <a:r>
              <a:rPr lang="en-US" sz="1400" dirty="0"/>
              <a:t>of latrines so they have to share the </a:t>
            </a:r>
            <a:r>
              <a:rPr lang="en-US" sz="1400" dirty="0" smtClean="0"/>
              <a:t>available </a:t>
            </a:r>
            <a:r>
              <a:rPr lang="en-US" sz="1400" dirty="0"/>
              <a:t>ones with the </a:t>
            </a:r>
            <a:r>
              <a:rPr lang="en-US" sz="1400" dirty="0" smtClean="0"/>
              <a:t>older </a:t>
            </a:r>
            <a:r>
              <a:rPr lang="en-US" sz="1400" dirty="0"/>
              <a:t>(primary) </a:t>
            </a:r>
            <a:r>
              <a:rPr lang="en-US" sz="1400" dirty="0" smtClean="0"/>
              <a:t>pupils. Additionally </a:t>
            </a:r>
            <a:r>
              <a:rPr lang="en-US" sz="1400" dirty="0"/>
              <a:t>there is a shortage of playing space for the </a:t>
            </a:r>
            <a:r>
              <a:rPr lang="en-US" sz="1400" dirty="0" smtClean="0"/>
              <a:t>children.” DEO</a:t>
            </a:r>
            <a:endParaRPr lang="en-US" sz="1400" dirty="0"/>
          </a:p>
        </p:txBody>
      </p:sp>
      <p:sp>
        <p:nvSpPr>
          <p:cNvPr id="10" name="Rounded Rectangular Callout 9"/>
          <p:cNvSpPr/>
          <p:nvPr/>
        </p:nvSpPr>
        <p:spPr>
          <a:xfrm>
            <a:off x="105933" y="1147904"/>
            <a:ext cx="4648521" cy="1614899"/>
          </a:xfrm>
          <a:prstGeom prst="wedgeRoundRectCallout">
            <a:avLst>
              <a:gd name="adj1" fmla="val 52763"/>
              <a:gd name="adj2" fmla="val -146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t>“</a:t>
            </a:r>
            <a:r>
              <a:rPr lang="en-US" sz="1400" dirty="0"/>
              <a:t>The government policy says that every class should have 45 to 50 </a:t>
            </a:r>
            <a:r>
              <a:rPr lang="en-US" sz="1400" dirty="0" smtClean="0"/>
              <a:t>students. But </a:t>
            </a:r>
            <a:r>
              <a:rPr lang="en-US" sz="1400" dirty="0"/>
              <a:t>when you </a:t>
            </a:r>
            <a:r>
              <a:rPr lang="en-US" sz="1400" dirty="0" smtClean="0"/>
              <a:t>calculate the </a:t>
            </a:r>
            <a:r>
              <a:rPr lang="en-US" sz="1400" dirty="0"/>
              <a:t>number of classrooms you </a:t>
            </a:r>
            <a:r>
              <a:rPr lang="en-US" sz="1400" dirty="0" smtClean="0"/>
              <a:t>find </a:t>
            </a:r>
            <a:r>
              <a:rPr lang="en-US" sz="1400" dirty="0"/>
              <a:t>that our schools have </a:t>
            </a:r>
            <a:r>
              <a:rPr lang="en-US" sz="1400" dirty="0" smtClean="0"/>
              <a:t>a scarcity </a:t>
            </a:r>
            <a:r>
              <a:rPr lang="en-US" sz="1400" dirty="0"/>
              <a:t>of classrooms</a:t>
            </a:r>
            <a:r>
              <a:rPr lang="en-US" sz="1400" dirty="0" smtClean="0"/>
              <a:t>.  Most </a:t>
            </a:r>
            <a:r>
              <a:rPr lang="en-US" sz="1400" dirty="0"/>
              <a:t>of the schools have </a:t>
            </a:r>
            <a:r>
              <a:rPr lang="en-US" sz="1400" dirty="0" smtClean="0"/>
              <a:t>a shortage. </a:t>
            </a:r>
            <a:r>
              <a:rPr lang="en-US" sz="1400" dirty="0"/>
              <a:t>A school can have a deficit of 10 to 40 or up to 50 </a:t>
            </a:r>
            <a:r>
              <a:rPr lang="en-US" sz="1400" dirty="0" smtClean="0"/>
              <a:t>rooms. How </a:t>
            </a:r>
            <a:r>
              <a:rPr lang="en-US" sz="1400" dirty="0"/>
              <a:t>will they build and where will they build </a:t>
            </a:r>
            <a:r>
              <a:rPr lang="en-US" sz="1400" dirty="0" smtClean="0"/>
              <a:t>them? We </a:t>
            </a:r>
            <a:r>
              <a:rPr lang="en-US" sz="1400" dirty="0"/>
              <a:t>all do not </a:t>
            </a:r>
            <a:r>
              <a:rPr lang="en-US" sz="1400" dirty="0" smtClean="0"/>
              <a:t>know.”                                                                  QAO</a:t>
            </a:r>
            <a:endParaRPr lang="en-US" sz="1400" dirty="0">
              <a:cs typeface="Arial" panose="020B0604020202020204" pitchFamily="34" charset="0"/>
            </a:endParaRPr>
          </a:p>
        </p:txBody>
      </p:sp>
      <p:sp>
        <p:nvSpPr>
          <p:cNvPr id="15" name="Rounded Rectangular Callout 14"/>
          <p:cNvSpPr/>
          <p:nvPr/>
        </p:nvSpPr>
        <p:spPr>
          <a:xfrm>
            <a:off x="106359" y="4457854"/>
            <a:ext cx="8932199" cy="1187819"/>
          </a:xfrm>
          <a:prstGeom prst="wedgeRoundRectCallout">
            <a:avLst>
              <a:gd name="adj1" fmla="val -1800"/>
              <a:gd name="adj2" fmla="val -60631"/>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spcAft>
                <a:spcPts val="600"/>
              </a:spcAft>
            </a:pPr>
            <a:r>
              <a:rPr lang="en-US" sz="1400" dirty="0" smtClean="0"/>
              <a:t>“</a:t>
            </a:r>
            <a:r>
              <a:rPr lang="en-US" sz="1400" dirty="0"/>
              <a:t>The challenges </a:t>
            </a:r>
            <a:r>
              <a:rPr lang="en-US" sz="1400" dirty="0" smtClean="0"/>
              <a:t>in our classrooms… </a:t>
            </a:r>
            <a:r>
              <a:rPr lang="en-US" sz="1400" dirty="0"/>
              <a:t>to be honest some of the rooms are small and </a:t>
            </a:r>
            <a:r>
              <a:rPr lang="en-US" sz="1400" dirty="0" smtClean="0"/>
              <a:t>students </a:t>
            </a:r>
            <a:r>
              <a:rPr lang="en-US" sz="1400" dirty="0"/>
              <a:t>are many. So you see even if I advise the teacher on how to put children in the learning </a:t>
            </a:r>
            <a:r>
              <a:rPr lang="en-US" sz="1400" dirty="0" smtClean="0"/>
              <a:t>corners, </a:t>
            </a:r>
            <a:r>
              <a:rPr lang="en-US" sz="1400" dirty="0"/>
              <a:t>it is like you are just talking because you must </a:t>
            </a:r>
            <a:r>
              <a:rPr lang="en-US" sz="1400" dirty="0" smtClean="0"/>
              <a:t>talk. It </a:t>
            </a:r>
            <a:r>
              <a:rPr lang="en-US" sz="1400" dirty="0"/>
              <a:t>is difficult in the implementation. </a:t>
            </a:r>
            <a:r>
              <a:rPr lang="en-US" sz="1400" dirty="0" smtClean="0"/>
              <a:t>It is difficult </a:t>
            </a:r>
            <a:r>
              <a:rPr lang="en-US" sz="1400" dirty="0"/>
              <a:t>for those students to show their </a:t>
            </a:r>
            <a:r>
              <a:rPr lang="en-US" sz="1400" dirty="0" smtClean="0"/>
              <a:t>talents. This </a:t>
            </a:r>
            <a:r>
              <a:rPr lang="en-US" sz="1400" dirty="0"/>
              <a:t>child is capable in this area but </a:t>
            </a:r>
            <a:r>
              <a:rPr lang="en-US" sz="1400" dirty="0" smtClean="0"/>
              <a:t>… Also </a:t>
            </a:r>
            <a:r>
              <a:rPr lang="en-US" sz="1400" dirty="0"/>
              <a:t>on teachers side they reach a </a:t>
            </a:r>
            <a:r>
              <a:rPr lang="en-US" sz="1400" dirty="0" smtClean="0"/>
              <a:t>point...”                                                                             QAO</a:t>
            </a:r>
            <a:endParaRPr lang="en-US" sz="1400" dirty="0">
              <a:cs typeface="Arial" panose="020B0604020202020204" pitchFamily="34" charset="0"/>
            </a:endParaRPr>
          </a:p>
        </p:txBody>
      </p:sp>
      <p:sp>
        <p:nvSpPr>
          <p:cNvPr id="17" name="Rounded Rectangular Callout 16"/>
          <p:cNvSpPr/>
          <p:nvPr/>
        </p:nvSpPr>
        <p:spPr>
          <a:xfrm>
            <a:off x="120361" y="5761408"/>
            <a:ext cx="8932199" cy="1050339"/>
          </a:xfrm>
          <a:prstGeom prst="wedgeRoundRectCallout">
            <a:avLst>
              <a:gd name="adj1" fmla="val -1847"/>
              <a:gd name="adj2" fmla="val -66483"/>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spcAft>
                <a:spcPts val="600"/>
              </a:spcAft>
            </a:pPr>
            <a:r>
              <a:rPr lang="en-US" sz="1400" dirty="0" smtClean="0"/>
              <a:t>“STD 1, STD 2, and preprimary share </a:t>
            </a:r>
            <a:r>
              <a:rPr lang="en-US" sz="1400" dirty="0"/>
              <a:t>one classroom. </a:t>
            </a:r>
            <a:r>
              <a:rPr lang="en-US" sz="1400" dirty="0" smtClean="0"/>
              <a:t>Preprimary </a:t>
            </a:r>
            <a:r>
              <a:rPr lang="en-US" sz="1400" dirty="0"/>
              <a:t>and </a:t>
            </a:r>
            <a:r>
              <a:rPr lang="en-US" sz="1400" dirty="0" smtClean="0"/>
              <a:t>STD 1 share </a:t>
            </a:r>
            <a:r>
              <a:rPr lang="en-US" sz="1400" dirty="0"/>
              <a:t>the same classroom at the same time. However at 10 </a:t>
            </a:r>
            <a:r>
              <a:rPr lang="en-US" sz="1400" dirty="0" smtClean="0"/>
              <a:t>am, the </a:t>
            </a:r>
            <a:r>
              <a:rPr lang="en-US" sz="1400" dirty="0"/>
              <a:t>preprimary class will be </a:t>
            </a:r>
            <a:r>
              <a:rPr lang="en-US" sz="1400" dirty="0" smtClean="0"/>
              <a:t>dismissed. As </a:t>
            </a:r>
            <a:r>
              <a:rPr lang="en-US" sz="1400" dirty="0"/>
              <a:t>we </a:t>
            </a:r>
            <a:r>
              <a:rPr lang="en-US" sz="1400" dirty="0" smtClean="0"/>
              <a:t>speak, </a:t>
            </a:r>
            <a:r>
              <a:rPr lang="en-US" sz="1400" dirty="0"/>
              <a:t>they have already been dismissed. We only have </a:t>
            </a:r>
            <a:r>
              <a:rPr lang="en-US" sz="1400" dirty="0" smtClean="0"/>
              <a:t>STD 2 right </a:t>
            </a:r>
            <a:r>
              <a:rPr lang="en-US" sz="1400" dirty="0"/>
              <a:t>now because the preprimary class have also been dismissed after sharing the class with the </a:t>
            </a:r>
            <a:r>
              <a:rPr lang="en-US" sz="1400" dirty="0" smtClean="0"/>
              <a:t>STD 1 class.”                                                                                                                                                       Head Teacher</a:t>
            </a:r>
            <a:endParaRPr lang="en-US" sz="1400" dirty="0">
              <a:cs typeface="Arial" panose="020B0604020202020204" pitchFamily="34" charset="0"/>
            </a:endParaRPr>
          </a:p>
        </p:txBody>
      </p:sp>
      <p:sp>
        <p:nvSpPr>
          <p:cNvPr id="12" name="Rounded Rectangular Callout 11"/>
          <p:cNvSpPr/>
          <p:nvPr/>
        </p:nvSpPr>
        <p:spPr>
          <a:xfrm>
            <a:off x="4924543" y="2692942"/>
            <a:ext cx="4114015" cy="1546451"/>
          </a:xfrm>
          <a:prstGeom prst="wedgeRoundRectCallout">
            <a:avLst>
              <a:gd name="adj1" fmla="val 39403"/>
              <a:gd name="adj2" fmla="val 63478"/>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spcAft>
                <a:spcPts val="600"/>
              </a:spcAft>
            </a:pPr>
            <a:r>
              <a:rPr lang="en-US" sz="1400" dirty="0" smtClean="0"/>
              <a:t>“</a:t>
            </a:r>
            <a:r>
              <a:rPr lang="en-US" sz="1400" dirty="0"/>
              <a:t>There are a lot of barriers for example the classroom for the preprimary class is very small such that when the teacher would like to use some teaching and learning </a:t>
            </a:r>
            <a:r>
              <a:rPr lang="en-US" sz="1400" dirty="0" smtClean="0"/>
              <a:t>aids, but </a:t>
            </a:r>
            <a:r>
              <a:rPr lang="en-US" sz="1400" dirty="0"/>
              <a:t>it’s not possible because the room is small. The number of pupils is too </a:t>
            </a:r>
            <a:r>
              <a:rPr lang="en-US" sz="1400" dirty="0" smtClean="0"/>
              <a:t>big...”  Head Teacher Mwanza</a:t>
            </a:r>
            <a:endParaRPr lang="en-US" sz="1400" dirty="0">
              <a:cs typeface="Arial" panose="020B0604020202020204" pitchFamily="34" charset="0"/>
            </a:endParaRPr>
          </a:p>
        </p:txBody>
      </p:sp>
    </p:spTree>
    <p:extLst>
      <p:ext uri="{BB962C8B-B14F-4D97-AF65-F5344CB8AC3E}">
        <p14:creationId xmlns:p14="http://schemas.microsoft.com/office/powerpoint/2010/main" val="16580391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F:\ROLL OUT- Mwanza\PPT Training Cohort One\DSC07179.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3970" y="702988"/>
            <a:ext cx="8976059" cy="6155012"/>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1"/>
          <p:cNvSpPr txBox="1">
            <a:spLocks/>
          </p:cNvSpPr>
          <p:nvPr/>
        </p:nvSpPr>
        <p:spPr>
          <a:xfrm>
            <a:off x="0" y="39928"/>
            <a:ext cx="9144000" cy="1230575"/>
          </a:xfrm>
          <a:prstGeom prst="rect">
            <a:avLst/>
          </a:prstGeom>
          <a:solidFill>
            <a:srgbClr val="000000">
              <a:alpha val="67843"/>
            </a:srgbClr>
          </a:solidFill>
        </p:spPr>
        <p:txBody>
          <a:bodyPr vert="horz" lIns="91440" tIns="45720" rIns="91440" bIns="45720" rtlCol="0" anchor="ctr">
            <a:normAutofit fontScale="85000" lnSpcReduction="20000"/>
          </a:bodyPr>
          <a:lstStyle>
            <a:lvl1pPr marL="0" indent="0" algn="ctr" defTabSz="914400" rtl="0" eaLnBrk="1" latinLnBrk="0" hangingPunct="1">
              <a:spcBef>
                <a:spcPct val="20000"/>
              </a:spcBef>
              <a:buFont typeface="Arial" pitchFamily="34" charset="0"/>
              <a:buNone/>
              <a:defRPr sz="2800" kern="1200" baseline="0">
                <a:solidFill>
                  <a:srgbClr val="10335A"/>
                </a:solidFill>
                <a:latin typeface="Arial Black" pitchFamily="34" charset="0"/>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5400" b="1" dirty="0" smtClean="0">
                <a:solidFill>
                  <a:srgbClr val="92D050"/>
                </a:solidFill>
                <a:latin typeface="Arial" panose="020B0604020202020204" pitchFamily="34" charset="0"/>
                <a:cs typeface="Arial" panose="020B0604020202020204" pitchFamily="34" charset="0"/>
              </a:rPr>
              <a:t>Spillover and support for pre-primary</a:t>
            </a:r>
            <a:endParaRPr lang="en-US" sz="5400" b="1" dirty="0">
              <a:solidFill>
                <a:srgbClr val="92D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05640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ounded Rectangular Callout 9"/>
          <p:cNvSpPr/>
          <p:nvPr/>
        </p:nvSpPr>
        <p:spPr>
          <a:xfrm>
            <a:off x="403385" y="3641797"/>
            <a:ext cx="4904259" cy="1662247"/>
          </a:xfrm>
          <a:prstGeom prst="wedgeRoundRectCallout">
            <a:avLst>
              <a:gd name="adj1" fmla="val -56741"/>
              <a:gd name="adj2" fmla="val -6473"/>
              <a:gd name="adj3" fmla="val 16667"/>
            </a:avLst>
          </a:prstGeom>
          <a:ln/>
        </p:spPr>
        <p:style>
          <a:lnRef idx="3">
            <a:schemeClr val="lt1"/>
          </a:lnRef>
          <a:fillRef idx="1">
            <a:schemeClr val="accent5"/>
          </a:fillRef>
          <a:effectRef idx="1">
            <a:schemeClr val="accent5"/>
          </a:effectRef>
          <a:fontRef idx="minor">
            <a:schemeClr val="lt1"/>
          </a:fontRef>
        </p:style>
        <p:txBody>
          <a:bodyPr rtlCol="0" anchor="ctr"/>
          <a:lstStyle/>
          <a:p>
            <a:r>
              <a:rPr lang="en-US" sz="1600" dirty="0">
                <a:solidFill>
                  <a:schemeClr val="bg1"/>
                </a:solidFill>
              </a:rPr>
              <a:t>“In our district council we had 20 schools in </a:t>
            </a:r>
            <a:r>
              <a:rPr lang="en-US" sz="1600" dirty="0" err="1" smtClean="0">
                <a:solidFill>
                  <a:schemeClr val="bg1"/>
                </a:solidFill>
              </a:rPr>
              <a:t>Fursa</a:t>
            </a:r>
            <a:r>
              <a:rPr lang="en-US" sz="1600" dirty="0" smtClean="0">
                <a:solidFill>
                  <a:schemeClr val="bg1"/>
                </a:solidFill>
              </a:rPr>
              <a:t>. We </a:t>
            </a:r>
            <a:r>
              <a:rPr lang="en-US" sz="1600" dirty="0">
                <a:solidFill>
                  <a:schemeClr val="bg1"/>
                </a:solidFill>
              </a:rPr>
              <a:t>have tried to make sure all 80 government schools are taught by </a:t>
            </a:r>
            <a:r>
              <a:rPr lang="en-US" sz="1600" dirty="0" err="1">
                <a:solidFill>
                  <a:schemeClr val="bg1"/>
                </a:solidFill>
              </a:rPr>
              <a:t>FkW</a:t>
            </a:r>
            <a:r>
              <a:rPr lang="en-US" sz="1600" dirty="0">
                <a:solidFill>
                  <a:schemeClr val="bg1"/>
                </a:solidFill>
              </a:rPr>
              <a:t> schools. So, I can say that </a:t>
            </a:r>
            <a:r>
              <a:rPr lang="en-US" sz="1600" dirty="0" err="1">
                <a:solidFill>
                  <a:schemeClr val="bg1"/>
                </a:solidFill>
              </a:rPr>
              <a:t>FkW</a:t>
            </a:r>
            <a:r>
              <a:rPr lang="en-US" sz="1600" dirty="0">
                <a:solidFill>
                  <a:schemeClr val="bg1"/>
                </a:solidFill>
              </a:rPr>
              <a:t> has helped all 80 schools in our district council to get the training offered through the opportunity for children program</a:t>
            </a:r>
            <a:r>
              <a:rPr lang="en-US" sz="1600" dirty="0" smtClean="0">
                <a:solidFill>
                  <a:schemeClr val="bg1"/>
                </a:solidFill>
              </a:rPr>
              <a:t>.”                                                                     DAO</a:t>
            </a:r>
          </a:p>
        </p:txBody>
      </p:sp>
      <p:sp>
        <p:nvSpPr>
          <p:cNvPr id="8" name="Title 1"/>
          <p:cNvSpPr txBox="1">
            <a:spLocks/>
          </p:cNvSpPr>
          <p:nvPr/>
        </p:nvSpPr>
        <p:spPr>
          <a:xfrm>
            <a:off x="87923" y="117414"/>
            <a:ext cx="8959362" cy="999209"/>
          </a:xfrm>
          <a:prstGeom prst="rect">
            <a:avLst/>
          </a:prstGeom>
          <a:solidFill>
            <a:schemeClr val="tx2">
              <a:lumMod val="60000"/>
              <a:lumOff val="40000"/>
            </a:schemeClr>
          </a:solidFill>
          <a:ln>
            <a:solidFill>
              <a:schemeClr val="accent1">
                <a:lumMod val="75000"/>
              </a:schemeClr>
            </a:solidFill>
          </a:ln>
        </p:spPr>
        <p:txBody>
          <a:bodyPr vert="horz" lIns="91440" tIns="45720" rIns="91440" bIns="45720" rtlCol="0" anchor="ctr">
            <a:noAutofit/>
          </a:bodyPr>
          <a:lstStyle>
            <a:lvl1pPr algn="ctr" defTabSz="914400" rtl="0" eaLnBrk="1" latinLnBrk="0" hangingPunct="1">
              <a:spcBef>
                <a:spcPct val="0"/>
              </a:spcBef>
              <a:buNone/>
              <a:defRPr sz="3200" kern="1200">
                <a:solidFill>
                  <a:schemeClr val="bg1"/>
                </a:solidFill>
                <a:latin typeface="Arial" pitchFamily="34" charset="0"/>
                <a:ea typeface="+mj-ea"/>
                <a:cs typeface="Arial" pitchFamily="34" charset="0"/>
              </a:defRPr>
            </a:lvl1pPr>
          </a:lstStyle>
          <a:p>
            <a:r>
              <a:rPr lang="en-US" b="1" dirty="0" smtClean="0"/>
              <a:t>Spillover: </a:t>
            </a:r>
          </a:p>
          <a:p>
            <a:r>
              <a:rPr lang="en-US" sz="2400" b="1" dirty="0" smtClean="0"/>
              <a:t>Qualitative findings and respondent voices</a:t>
            </a:r>
            <a:endParaRPr lang="en-US" sz="2400" b="1" dirty="0"/>
          </a:p>
        </p:txBody>
      </p:sp>
      <p:sp>
        <p:nvSpPr>
          <p:cNvPr id="13" name="Text Placeholder 1"/>
          <p:cNvSpPr>
            <a:spLocks noGrp="1"/>
          </p:cNvSpPr>
          <p:nvPr>
            <p:ph type="body" sz="quarter" idx="12"/>
          </p:nvPr>
        </p:nvSpPr>
        <p:spPr>
          <a:xfrm>
            <a:off x="87923" y="1150241"/>
            <a:ext cx="3984175" cy="475375"/>
          </a:xfrm>
        </p:spPr>
        <p:txBody>
          <a:bodyPr>
            <a:normAutofit/>
          </a:bodyPr>
          <a:lstStyle/>
          <a:p>
            <a:r>
              <a:rPr lang="en-US" sz="2400" dirty="0" smtClean="0"/>
              <a:t>Spillover</a:t>
            </a:r>
            <a:endParaRPr lang="en-US" sz="2400" dirty="0"/>
          </a:p>
        </p:txBody>
      </p:sp>
      <p:sp>
        <p:nvSpPr>
          <p:cNvPr id="14" name="Text Placeholder 2"/>
          <p:cNvSpPr>
            <a:spLocks noGrp="1"/>
          </p:cNvSpPr>
          <p:nvPr>
            <p:ph type="body" sz="quarter" idx="13"/>
          </p:nvPr>
        </p:nvSpPr>
        <p:spPr>
          <a:xfrm>
            <a:off x="87923" y="1625616"/>
            <a:ext cx="5584107" cy="2016181"/>
          </a:xfrm>
        </p:spPr>
        <p:txBody>
          <a:bodyPr>
            <a:normAutofit fontScale="92500" lnSpcReduction="10000"/>
          </a:bodyPr>
          <a:lstStyle/>
          <a:p>
            <a:r>
              <a:rPr lang="en-US" sz="2400" b="0" dirty="0"/>
              <a:t>Clear evidence of spillover of </a:t>
            </a:r>
            <a:r>
              <a:rPr lang="en-US" sz="2400" b="0" dirty="0" err="1"/>
              <a:t>FkW</a:t>
            </a:r>
            <a:r>
              <a:rPr lang="en-US" sz="2400" b="0" dirty="0"/>
              <a:t> </a:t>
            </a:r>
            <a:r>
              <a:rPr lang="en-US" sz="2400" b="0" dirty="0" smtClean="0"/>
              <a:t>intervention to </a:t>
            </a:r>
            <a:r>
              <a:rPr lang="en-US" sz="2400" b="0" dirty="0"/>
              <a:t>control schools, particularly in </a:t>
            </a:r>
            <a:r>
              <a:rPr lang="en-US" sz="2400" b="0" dirty="0" smtClean="0"/>
              <a:t>Mwanza.</a:t>
            </a:r>
            <a:endParaRPr lang="en-US" sz="2400" b="0" dirty="0"/>
          </a:p>
          <a:p>
            <a:r>
              <a:rPr lang="en-US" sz="2400" b="0" dirty="0" smtClean="0"/>
              <a:t>Evidence that </a:t>
            </a:r>
            <a:r>
              <a:rPr lang="en-US" sz="2400" b="0" dirty="0" err="1" smtClean="0"/>
              <a:t>FkW</a:t>
            </a:r>
            <a:r>
              <a:rPr lang="en-US" sz="2400" b="0" dirty="0" smtClean="0"/>
              <a:t> is spreading to Standard 1 and Standard 2 in some schools.</a:t>
            </a:r>
            <a:endParaRPr lang="en-US" sz="2400" b="0" dirty="0"/>
          </a:p>
          <a:p>
            <a:endParaRPr lang="en-US" sz="2400" b="0" dirty="0"/>
          </a:p>
        </p:txBody>
      </p:sp>
      <p:sp>
        <p:nvSpPr>
          <p:cNvPr id="9" name="Rounded Rectangular Callout 8"/>
          <p:cNvSpPr/>
          <p:nvPr/>
        </p:nvSpPr>
        <p:spPr>
          <a:xfrm>
            <a:off x="458330" y="5465774"/>
            <a:ext cx="4849314" cy="1187156"/>
          </a:xfrm>
          <a:prstGeom prst="wedgeRoundRectCallout">
            <a:avLst>
              <a:gd name="adj1" fmla="val -56741"/>
              <a:gd name="adj2" fmla="val -6473"/>
              <a:gd name="adj3" fmla="val 16667"/>
            </a:avLst>
          </a:prstGeom>
          <a:ln/>
        </p:spPr>
        <p:style>
          <a:lnRef idx="3">
            <a:schemeClr val="lt1"/>
          </a:lnRef>
          <a:fillRef idx="1">
            <a:schemeClr val="accent5"/>
          </a:fillRef>
          <a:effectRef idx="1">
            <a:schemeClr val="accent5"/>
          </a:effectRef>
          <a:fontRef idx="minor">
            <a:schemeClr val="lt1"/>
          </a:fontRef>
        </p:style>
        <p:txBody>
          <a:bodyPr rtlCol="0" anchor="ctr"/>
          <a:lstStyle/>
          <a:p>
            <a:r>
              <a:rPr lang="en-US" sz="1600" dirty="0" smtClean="0"/>
              <a:t>“There </a:t>
            </a:r>
            <a:r>
              <a:rPr lang="en-US" sz="1600" dirty="0"/>
              <a:t>are notable changes. For example, </a:t>
            </a:r>
            <a:r>
              <a:rPr lang="en-US" sz="1600" dirty="0" err="1"/>
              <a:t>Misungwi</a:t>
            </a:r>
            <a:r>
              <a:rPr lang="en-US" sz="1600" dirty="0"/>
              <a:t> has a standard model because of FKW. We have 145 schools taking part. They have a special class for preprimary education and </a:t>
            </a:r>
            <a:r>
              <a:rPr lang="en-US" sz="1600" dirty="0" smtClean="0"/>
              <a:t>follow </a:t>
            </a:r>
            <a:r>
              <a:rPr lang="en-US" sz="1600" dirty="0"/>
              <a:t>the </a:t>
            </a:r>
            <a:r>
              <a:rPr lang="en-US" sz="1600" dirty="0" smtClean="0"/>
              <a:t>criteria.”    </a:t>
            </a:r>
            <a:r>
              <a:rPr lang="en-US" sz="1600" dirty="0" smtClean="0">
                <a:solidFill>
                  <a:schemeClr val="bg1"/>
                </a:solidFill>
              </a:rPr>
              <a:t>DEO</a:t>
            </a:r>
            <a:endParaRPr lang="en-US" sz="1600" dirty="0">
              <a:solidFill>
                <a:schemeClr val="bg1"/>
              </a:solidFill>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120000">
            <a:off x="5571836" y="1767967"/>
            <a:ext cx="3396343" cy="4592627"/>
          </a:xfrm>
          <a:prstGeom prst="rect">
            <a:avLst/>
          </a:prstGeom>
        </p:spPr>
      </p:pic>
    </p:spTree>
    <p:extLst>
      <p:ext uri="{BB962C8B-B14F-4D97-AF65-F5344CB8AC3E}">
        <p14:creationId xmlns:p14="http://schemas.microsoft.com/office/powerpoint/2010/main" val="34604141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7923" y="1051904"/>
            <a:ext cx="8959362" cy="5713281"/>
          </a:xfrm>
          <a:prstGeom prst="rect">
            <a:avLst/>
          </a:prstGeom>
        </p:spPr>
      </p:pic>
      <p:sp>
        <p:nvSpPr>
          <p:cNvPr id="8" name="Rounded Rectangular Callout 7"/>
          <p:cNvSpPr/>
          <p:nvPr/>
        </p:nvSpPr>
        <p:spPr>
          <a:xfrm>
            <a:off x="291931" y="1147369"/>
            <a:ext cx="3461921" cy="2716488"/>
          </a:xfrm>
          <a:prstGeom prst="wedgeRoundRectCallout">
            <a:avLst>
              <a:gd name="adj1" fmla="val 60838"/>
              <a:gd name="adj2" fmla="val -626"/>
              <a:gd name="adj3" fmla="val 16667"/>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dirty="0" smtClean="0">
                <a:solidFill>
                  <a:schemeClr val="bg1"/>
                </a:solidFill>
              </a:rPr>
              <a:t>“[</a:t>
            </a:r>
            <a:r>
              <a:rPr lang="en-US" sz="1600" dirty="0" err="1" smtClean="0">
                <a:solidFill>
                  <a:schemeClr val="bg1"/>
                </a:solidFill>
              </a:rPr>
              <a:t>FkW</a:t>
            </a:r>
            <a:r>
              <a:rPr lang="en-US" sz="1600" dirty="0">
                <a:solidFill>
                  <a:schemeClr val="bg1"/>
                </a:solidFill>
              </a:rPr>
              <a:t> </a:t>
            </a:r>
            <a:r>
              <a:rPr lang="en-US" sz="1600" dirty="0" smtClean="0">
                <a:solidFill>
                  <a:schemeClr val="bg1"/>
                </a:solidFill>
              </a:rPr>
              <a:t>has been so valuable]… </a:t>
            </a:r>
            <a:r>
              <a:rPr lang="en-US" sz="1600" dirty="0">
                <a:solidFill>
                  <a:schemeClr val="bg1"/>
                </a:solidFill>
              </a:rPr>
              <a:t>and that’s why we were also trying to make </a:t>
            </a:r>
            <a:r>
              <a:rPr lang="en-US" sz="1600" dirty="0" smtClean="0">
                <a:solidFill>
                  <a:schemeClr val="bg1"/>
                </a:solidFill>
              </a:rPr>
              <a:t>[upper grades] too</a:t>
            </a:r>
            <a:r>
              <a:rPr lang="en-US" sz="1600" dirty="0">
                <a:solidFill>
                  <a:schemeClr val="bg1"/>
                </a:solidFill>
              </a:rPr>
              <a:t>. Standard one should be organized as pre-primary. </a:t>
            </a:r>
            <a:r>
              <a:rPr lang="en-US" sz="1600" dirty="0" smtClean="0">
                <a:solidFill>
                  <a:schemeClr val="bg1"/>
                </a:solidFill>
              </a:rPr>
              <a:t>The walls in the classroom should</a:t>
            </a:r>
            <a:r>
              <a:rPr lang="en-US" sz="1600" dirty="0">
                <a:solidFill>
                  <a:schemeClr val="bg1"/>
                </a:solidFill>
              </a:rPr>
              <a:t>  </a:t>
            </a:r>
            <a:r>
              <a:rPr lang="en-US" sz="1600" dirty="0" smtClean="0">
                <a:solidFill>
                  <a:schemeClr val="bg1"/>
                </a:solidFill>
              </a:rPr>
              <a:t>speak. The </a:t>
            </a:r>
            <a:r>
              <a:rPr lang="en-US" sz="1600" dirty="0">
                <a:solidFill>
                  <a:schemeClr val="bg1"/>
                </a:solidFill>
              </a:rPr>
              <a:t>child should not she big </a:t>
            </a:r>
            <a:r>
              <a:rPr lang="en-US" sz="1600" dirty="0" smtClean="0">
                <a:solidFill>
                  <a:schemeClr val="bg1"/>
                </a:solidFill>
              </a:rPr>
              <a:t>changes [between grades]. I </a:t>
            </a:r>
            <a:r>
              <a:rPr lang="en-US" sz="1600" dirty="0">
                <a:solidFill>
                  <a:schemeClr val="bg1"/>
                </a:solidFill>
              </a:rPr>
              <a:t>went </a:t>
            </a:r>
            <a:r>
              <a:rPr lang="en-US" sz="1600" dirty="0" smtClean="0">
                <a:solidFill>
                  <a:schemeClr val="bg1"/>
                </a:solidFill>
              </a:rPr>
              <a:t>and </a:t>
            </a:r>
            <a:r>
              <a:rPr lang="en-US" sz="1600" dirty="0">
                <a:solidFill>
                  <a:schemeClr val="bg1"/>
                </a:solidFill>
              </a:rPr>
              <a:t>saw </a:t>
            </a:r>
            <a:r>
              <a:rPr lang="en-US" sz="1600" dirty="0" smtClean="0">
                <a:solidFill>
                  <a:schemeClr val="bg1"/>
                </a:solidFill>
              </a:rPr>
              <a:t>Standard 1 … </a:t>
            </a:r>
            <a:r>
              <a:rPr lang="en-US" sz="1600" dirty="0">
                <a:solidFill>
                  <a:schemeClr val="bg1"/>
                </a:solidFill>
              </a:rPr>
              <a:t>even these schools have teaching tools</a:t>
            </a:r>
            <a:r>
              <a:rPr lang="en-US" sz="1600" dirty="0" smtClean="0">
                <a:solidFill>
                  <a:schemeClr val="bg1"/>
                </a:solidFill>
              </a:rPr>
              <a:t>.”  </a:t>
            </a:r>
          </a:p>
          <a:p>
            <a:r>
              <a:rPr lang="en-US" sz="1600" dirty="0">
                <a:solidFill>
                  <a:schemeClr val="bg1"/>
                </a:solidFill>
              </a:rPr>
              <a:t> </a:t>
            </a:r>
            <a:r>
              <a:rPr lang="en-US" sz="1600" dirty="0" smtClean="0">
                <a:solidFill>
                  <a:schemeClr val="bg1"/>
                </a:solidFill>
              </a:rPr>
              <a:t>                                   QAO Mwanza</a:t>
            </a:r>
            <a:endParaRPr lang="en-US" sz="1600" dirty="0">
              <a:solidFill>
                <a:schemeClr val="bg1"/>
              </a:solidFill>
            </a:endParaRPr>
          </a:p>
        </p:txBody>
      </p:sp>
      <p:sp>
        <p:nvSpPr>
          <p:cNvPr id="9" name="Rounded Rectangular Callout 8"/>
          <p:cNvSpPr/>
          <p:nvPr/>
        </p:nvSpPr>
        <p:spPr>
          <a:xfrm>
            <a:off x="5163266" y="1202011"/>
            <a:ext cx="3581973" cy="2723722"/>
          </a:xfrm>
          <a:prstGeom prst="wedgeRoundRectCallout">
            <a:avLst>
              <a:gd name="adj1" fmla="val -63954"/>
              <a:gd name="adj2" fmla="val -45662"/>
              <a:gd name="adj3" fmla="val 16667"/>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600" dirty="0" smtClean="0">
                <a:solidFill>
                  <a:schemeClr val="bg1"/>
                </a:solidFill>
              </a:rPr>
              <a:t>“First </a:t>
            </a:r>
            <a:r>
              <a:rPr lang="en-US" sz="1600" dirty="0">
                <a:solidFill>
                  <a:schemeClr val="bg1"/>
                </a:solidFill>
              </a:rPr>
              <a:t>I </a:t>
            </a:r>
            <a:r>
              <a:rPr lang="en-US" sz="1600" dirty="0" smtClean="0">
                <a:solidFill>
                  <a:schemeClr val="bg1"/>
                </a:solidFill>
              </a:rPr>
              <a:t>am proud </a:t>
            </a:r>
            <a:r>
              <a:rPr lang="en-US" sz="1600" dirty="0">
                <a:solidFill>
                  <a:schemeClr val="bg1"/>
                </a:solidFill>
              </a:rPr>
              <a:t>of what the program has </a:t>
            </a:r>
            <a:r>
              <a:rPr lang="en-US" sz="1600" dirty="0" smtClean="0">
                <a:solidFill>
                  <a:schemeClr val="bg1"/>
                </a:solidFill>
              </a:rPr>
              <a:t>started. This </a:t>
            </a:r>
            <a:r>
              <a:rPr lang="en-US" sz="1600" dirty="0">
                <a:solidFill>
                  <a:schemeClr val="bg1"/>
                </a:solidFill>
              </a:rPr>
              <a:t>program didn’t touch every </a:t>
            </a:r>
            <a:r>
              <a:rPr lang="en-US" sz="1600" dirty="0" smtClean="0">
                <a:solidFill>
                  <a:schemeClr val="bg1"/>
                </a:solidFill>
              </a:rPr>
              <a:t>school. But </a:t>
            </a:r>
            <a:r>
              <a:rPr lang="en-US" sz="1600" dirty="0">
                <a:solidFill>
                  <a:schemeClr val="bg1"/>
                </a:solidFill>
              </a:rPr>
              <a:t>by using the morale from </a:t>
            </a:r>
            <a:r>
              <a:rPr lang="en-US" sz="1600" dirty="0" smtClean="0">
                <a:solidFill>
                  <a:schemeClr val="bg1"/>
                </a:solidFill>
              </a:rPr>
              <a:t>schools where </a:t>
            </a:r>
            <a:r>
              <a:rPr lang="en-US" sz="1600" dirty="0">
                <a:solidFill>
                  <a:schemeClr val="bg1"/>
                </a:solidFill>
              </a:rPr>
              <a:t>the program was </a:t>
            </a:r>
            <a:r>
              <a:rPr lang="en-US" sz="1600" dirty="0" smtClean="0">
                <a:solidFill>
                  <a:schemeClr val="bg1"/>
                </a:solidFill>
              </a:rPr>
              <a:t>implemented, </a:t>
            </a:r>
            <a:r>
              <a:rPr lang="en-US" sz="1600" dirty="0">
                <a:solidFill>
                  <a:schemeClr val="bg1"/>
                </a:solidFill>
              </a:rPr>
              <a:t>we were able </a:t>
            </a:r>
            <a:r>
              <a:rPr lang="en-US" sz="1600" dirty="0" smtClean="0">
                <a:solidFill>
                  <a:schemeClr val="bg1"/>
                </a:solidFill>
              </a:rPr>
              <a:t>to </a:t>
            </a:r>
            <a:r>
              <a:rPr lang="en-US" sz="1600" dirty="0">
                <a:solidFill>
                  <a:schemeClr val="bg1"/>
                </a:solidFill>
              </a:rPr>
              <a:t>do this to all the preprimary classrooms.  I was visiting every </a:t>
            </a:r>
            <a:r>
              <a:rPr lang="en-US" sz="1600" dirty="0" smtClean="0">
                <a:solidFill>
                  <a:schemeClr val="bg1"/>
                </a:solidFill>
              </a:rPr>
              <a:t>school </a:t>
            </a:r>
            <a:r>
              <a:rPr lang="en-US" sz="1600" dirty="0">
                <a:solidFill>
                  <a:schemeClr val="bg1"/>
                </a:solidFill>
              </a:rPr>
              <a:t>and teachers from other schools were visiting schools with this program</a:t>
            </a:r>
            <a:r>
              <a:rPr lang="en-US" sz="1600" dirty="0" smtClean="0">
                <a:solidFill>
                  <a:schemeClr val="bg1"/>
                </a:solidFill>
              </a:rPr>
              <a:t>.”</a:t>
            </a:r>
            <a:r>
              <a:rPr lang="en-US" sz="1600" dirty="0">
                <a:solidFill>
                  <a:schemeClr val="bg1"/>
                </a:solidFill>
              </a:rPr>
              <a:t> </a:t>
            </a:r>
            <a:r>
              <a:rPr lang="en-US" sz="1600" dirty="0" smtClean="0">
                <a:solidFill>
                  <a:schemeClr val="bg1"/>
                </a:solidFill>
              </a:rPr>
              <a:t>                     WEO Mwanza</a:t>
            </a:r>
            <a:endParaRPr lang="en-US" sz="1600" dirty="0">
              <a:solidFill>
                <a:schemeClr val="bg1"/>
              </a:solidFill>
            </a:endParaRPr>
          </a:p>
        </p:txBody>
      </p:sp>
      <p:sp>
        <p:nvSpPr>
          <p:cNvPr id="10" name="Title 1"/>
          <p:cNvSpPr txBox="1">
            <a:spLocks/>
          </p:cNvSpPr>
          <p:nvPr/>
        </p:nvSpPr>
        <p:spPr>
          <a:xfrm>
            <a:off x="87923" y="117415"/>
            <a:ext cx="8959362" cy="879488"/>
          </a:xfrm>
          <a:prstGeom prst="rect">
            <a:avLst/>
          </a:prstGeom>
          <a:solidFill>
            <a:schemeClr val="tx2">
              <a:lumMod val="60000"/>
              <a:lumOff val="40000"/>
            </a:schemeClr>
          </a:solidFill>
          <a:ln>
            <a:solidFill>
              <a:schemeClr val="accent1">
                <a:lumMod val="75000"/>
              </a:schemeClr>
            </a:solidFill>
          </a:ln>
        </p:spPr>
        <p:txBody>
          <a:bodyPr vert="horz" lIns="91440" tIns="45720" rIns="91440" bIns="45720" rtlCol="0" anchor="ctr">
            <a:noAutofit/>
          </a:bodyPr>
          <a:lstStyle>
            <a:lvl1pPr algn="ctr" defTabSz="914400" rtl="0" eaLnBrk="1" latinLnBrk="0" hangingPunct="1">
              <a:spcBef>
                <a:spcPct val="0"/>
              </a:spcBef>
              <a:buNone/>
              <a:defRPr sz="3200" kern="1200">
                <a:solidFill>
                  <a:schemeClr val="bg1"/>
                </a:solidFill>
                <a:latin typeface="Arial" pitchFamily="34" charset="0"/>
                <a:ea typeface="+mj-ea"/>
                <a:cs typeface="Arial" pitchFamily="34" charset="0"/>
              </a:defRPr>
            </a:lvl1pPr>
          </a:lstStyle>
          <a:p>
            <a:r>
              <a:rPr lang="en-US" b="1" dirty="0" smtClean="0"/>
              <a:t>Spillover: </a:t>
            </a:r>
          </a:p>
          <a:p>
            <a:r>
              <a:rPr lang="en-US" sz="2400" b="1" dirty="0" smtClean="0"/>
              <a:t>Respondent voices</a:t>
            </a:r>
            <a:endParaRPr lang="en-US" sz="2400" b="1" dirty="0"/>
          </a:p>
        </p:txBody>
      </p:sp>
      <p:sp>
        <p:nvSpPr>
          <p:cNvPr id="11" name="Rounded Rectangular Callout 10"/>
          <p:cNvSpPr/>
          <p:nvPr/>
        </p:nvSpPr>
        <p:spPr>
          <a:xfrm>
            <a:off x="291932" y="4343971"/>
            <a:ext cx="8659563" cy="2352461"/>
          </a:xfrm>
          <a:prstGeom prst="wedgeRoundRectCallout">
            <a:avLst>
              <a:gd name="adj1" fmla="val -1129"/>
              <a:gd name="adj2" fmla="val -66444"/>
              <a:gd name="adj3" fmla="val 16667"/>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spcAft>
                <a:spcPts val="600"/>
              </a:spcAft>
            </a:pPr>
            <a:r>
              <a:rPr lang="en-US" sz="1600" dirty="0" smtClean="0">
                <a:solidFill>
                  <a:schemeClr val="bg1"/>
                </a:solidFill>
              </a:rPr>
              <a:t>“</a:t>
            </a:r>
            <a:r>
              <a:rPr lang="en-US" sz="1600" dirty="0" smtClean="0"/>
              <a:t>After </a:t>
            </a:r>
            <a:r>
              <a:rPr lang="en-US" sz="1600" dirty="0"/>
              <a:t>seeing that our fellows from Kilimanjaro succeeded to a large extent, it made us </a:t>
            </a:r>
            <a:r>
              <a:rPr lang="en-US" sz="1600" dirty="0" smtClean="0"/>
              <a:t>come </a:t>
            </a:r>
            <a:r>
              <a:rPr lang="en-US" sz="1600" dirty="0"/>
              <a:t>back with one </a:t>
            </a:r>
            <a:r>
              <a:rPr lang="en-US" sz="1600" dirty="0" smtClean="0"/>
              <a:t>agenda. The </a:t>
            </a:r>
            <a:r>
              <a:rPr lang="en-US" sz="1600" dirty="0"/>
              <a:t>education </a:t>
            </a:r>
            <a:r>
              <a:rPr lang="en-US" sz="1600" dirty="0" smtClean="0"/>
              <a:t>officer, </a:t>
            </a:r>
            <a:r>
              <a:rPr lang="en-US" sz="1600" dirty="0"/>
              <a:t>professional </a:t>
            </a:r>
            <a:r>
              <a:rPr lang="en-US" sz="1600" dirty="0" smtClean="0"/>
              <a:t>officer, and I decided: All </a:t>
            </a:r>
            <a:r>
              <a:rPr lang="en-US" sz="1600" dirty="0"/>
              <a:t>our schools should adopt the culture from Kilimanjaro. </a:t>
            </a:r>
            <a:r>
              <a:rPr lang="en-US" sz="1600" dirty="0" smtClean="0"/>
              <a:t>We </a:t>
            </a:r>
            <a:r>
              <a:rPr lang="en-US" sz="1600" dirty="0"/>
              <a:t>did something called transferring and spreading knowledge. </a:t>
            </a:r>
            <a:r>
              <a:rPr lang="en-US" sz="1600" dirty="0" smtClean="0"/>
              <a:t>We </a:t>
            </a:r>
            <a:r>
              <a:rPr lang="en-US" sz="1600" dirty="0"/>
              <a:t>told </a:t>
            </a:r>
            <a:r>
              <a:rPr lang="en-US" sz="1600" dirty="0" smtClean="0"/>
              <a:t>trained teachers to form </a:t>
            </a:r>
            <a:r>
              <a:rPr lang="en-US" sz="1600" dirty="0"/>
              <a:t>clusters in their areas and teach those schools that did not get the FKW training</a:t>
            </a:r>
            <a:r>
              <a:rPr lang="en-US" sz="1600" dirty="0" smtClean="0"/>
              <a:t>. We </a:t>
            </a:r>
            <a:r>
              <a:rPr lang="en-US" sz="1600" dirty="0"/>
              <a:t>visit schools </a:t>
            </a:r>
            <a:r>
              <a:rPr lang="en-US" sz="1600" dirty="0" smtClean="0"/>
              <a:t>that didn’t get the </a:t>
            </a:r>
            <a:r>
              <a:rPr lang="en-US" sz="1600" dirty="0" err="1" smtClean="0"/>
              <a:t>FkW</a:t>
            </a:r>
            <a:r>
              <a:rPr lang="en-US" sz="1600" dirty="0" smtClean="0"/>
              <a:t> training, and there </a:t>
            </a:r>
            <a:r>
              <a:rPr lang="en-US" sz="1600" dirty="0"/>
              <a:t>were big changes. This made me think that it is </a:t>
            </a:r>
            <a:r>
              <a:rPr lang="en-US" sz="1600" dirty="0" smtClean="0"/>
              <a:t>possible. We </a:t>
            </a:r>
            <a:r>
              <a:rPr lang="en-US" sz="1600" dirty="0"/>
              <a:t>found that even </a:t>
            </a:r>
            <a:r>
              <a:rPr lang="en-US" sz="1600" dirty="0" smtClean="0"/>
              <a:t>these teachers who were </a:t>
            </a:r>
            <a:r>
              <a:rPr lang="en-US" sz="1600" dirty="0"/>
              <a:t>not </a:t>
            </a:r>
            <a:r>
              <a:rPr lang="en-US" sz="1600" dirty="0" smtClean="0"/>
              <a:t>trained were able to gain knowledge </a:t>
            </a:r>
            <a:r>
              <a:rPr lang="en-US" sz="1600" dirty="0"/>
              <a:t>and their classes </a:t>
            </a:r>
            <a:r>
              <a:rPr lang="en-US" sz="1600" dirty="0" smtClean="0"/>
              <a:t>changed. A </a:t>
            </a:r>
            <a:r>
              <a:rPr lang="en-US" sz="1600" dirty="0"/>
              <a:t>system similar to </a:t>
            </a:r>
            <a:r>
              <a:rPr lang="en-US" sz="1600" dirty="0" err="1"/>
              <a:t>Fursa</a:t>
            </a:r>
            <a:r>
              <a:rPr lang="en-US" sz="1600" dirty="0"/>
              <a:t> was </a:t>
            </a:r>
            <a:r>
              <a:rPr lang="en-US" sz="1600" dirty="0" smtClean="0"/>
              <a:t>seen. </a:t>
            </a:r>
            <a:r>
              <a:rPr lang="en-US" sz="1600" dirty="0"/>
              <a:t>We succeeded by 95%. Even those schools that were not able to get the </a:t>
            </a:r>
            <a:r>
              <a:rPr lang="en-US" sz="1600" dirty="0" err="1"/>
              <a:t>FkW</a:t>
            </a:r>
            <a:r>
              <a:rPr lang="en-US" sz="1600" dirty="0"/>
              <a:t> opportunity have now adopted </a:t>
            </a:r>
            <a:r>
              <a:rPr lang="en-US" sz="1600" dirty="0" err="1"/>
              <a:t>Fursa</a:t>
            </a:r>
            <a:r>
              <a:rPr lang="en-US" sz="1600" dirty="0" smtClean="0"/>
              <a:t>.”                                                                                            QAO </a:t>
            </a:r>
            <a:r>
              <a:rPr lang="en-US" sz="1600" dirty="0" smtClean="0">
                <a:solidFill>
                  <a:schemeClr val="bg1"/>
                </a:solidFill>
              </a:rPr>
              <a:t>Mwanza</a:t>
            </a:r>
            <a:endParaRPr lang="en-US" sz="1600" dirty="0">
              <a:solidFill>
                <a:schemeClr val="bg1"/>
              </a:solidFill>
            </a:endParaRPr>
          </a:p>
        </p:txBody>
      </p:sp>
    </p:spTree>
    <p:extLst>
      <p:ext uri="{BB962C8B-B14F-4D97-AF65-F5344CB8AC3E}">
        <p14:creationId xmlns:p14="http://schemas.microsoft.com/office/powerpoint/2010/main" val="25971395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054" y="6081898"/>
            <a:ext cx="1696915" cy="776102"/>
          </a:xfrm>
          <a:prstGeom prst="rect">
            <a:avLst/>
          </a:prstGeom>
          <a:solidFill>
            <a:srgbClr val="0059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208" y="79132"/>
            <a:ext cx="8981169" cy="6743700"/>
          </a:xfrm>
          <a:prstGeom prst="rect">
            <a:avLst/>
          </a:prstGeom>
        </p:spPr>
      </p:pic>
      <p:sp>
        <p:nvSpPr>
          <p:cNvPr id="7" name="Text Placeholder 1"/>
          <p:cNvSpPr>
            <a:spLocks noGrp="1"/>
          </p:cNvSpPr>
          <p:nvPr>
            <p:ph type="body" idx="1"/>
          </p:nvPr>
        </p:nvSpPr>
        <p:spPr>
          <a:xfrm>
            <a:off x="0" y="4994554"/>
            <a:ext cx="9143999" cy="1230575"/>
          </a:xfrm>
          <a:solidFill>
            <a:srgbClr val="000000">
              <a:alpha val="67843"/>
            </a:srgbClr>
          </a:solidFill>
        </p:spPr>
        <p:txBody>
          <a:bodyPr>
            <a:normAutofit/>
          </a:bodyPr>
          <a:lstStyle/>
          <a:p>
            <a:r>
              <a:rPr lang="en-US" sz="5400" b="1" dirty="0" smtClean="0">
                <a:solidFill>
                  <a:srgbClr val="92D050"/>
                </a:solidFill>
                <a:latin typeface="Arial" panose="020B0604020202020204" pitchFamily="34" charset="0"/>
                <a:cs typeface="Arial" panose="020B0604020202020204" pitchFamily="34" charset="0"/>
              </a:rPr>
              <a:t>Sustainability</a:t>
            </a:r>
            <a:endParaRPr lang="en-US" sz="5400" b="1" dirty="0">
              <a:solidFill>
                <a:srgbClr val="92D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91451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4202212" y="1156900"/>
            <a:ext cx="4021495" cy="475375"/>
          </a:xfrm>
        </p:spPr>
        <p:txBody>
          <a:bodyPr/>
          <a:lstStyle/>
          <a:p>
            <a:r>
              <a:rPr lang="en-US" dirty="0" smtClean="0"/>
              <a:t>“No, not sustainable”</a:t>
            </a:r>
            <a:endParaRPr lang="en-US" dirty="0"/>
          </a:p>
        </p:txBody>
      </p:sp>
      <p:sp>
        <p:nvSpPr>
          <p:cNvPr id="9" name="Title 1"/>
          <p:cNvSpPr txBox="1">
            <a:spLocks/>
          </p:cNvSpPr>
          <p:nvPr/>
        </p:nvSpPr>
        <p:spPr>
          <a:xfrm>
            <a:off x="87923" y="117414"/>
            <a:ext cx="8959362" cy="999209"/>
          </a:xfrm>
          <a:prstGeom prst="rect">
            <a:avLst/>
          </a:prstGeom>
          <a:solidFill>
            <a:schemeClr val="tx2">
              <a:lumMod val="60000"/>
              <a:lumOff val="40000"/>
            </a:schemeClr>
          </a:solidFill>
          <a:ln>
            <a:solidFill>
              <a:schemeClr val="accent1">
                <a:lumMod val="75000"/>
              </a:schemeClr>
            </a:solidFill>
          </a:ln>
        </p:spPr>
        <p:txBody>
          <a:bodyPr vert="horz" lIns="91440" tIns="45720" rIns="91440" bIns="45720" rtlCol="0" anchor="ctr">
            <a:noAutofit/>
          </a:bodyPr>
          <a:lstStyle>
            <a:lvl1pPr algn="ctr" defTabSz="914400" rtl="0" eaLnBrk="1" latinLnBrk="0" hangingPunct="1">
              <a:spcBef>
                <a:spcPct val="0"/>
              </a:spcBef>
              <a:buNone/>
              <a:defRPr sz="3200" kern="1200">
                <a:solidFill>
                  <a:schemeClr val="bg1"/>
                </a:solidFill>
                <a:latin typeface="Arial" pitchFamily="34" charset="0"/>
                <a:ea typeface="+mj-ea"/>
                <a:cs typeface="Arial" pitchFamily="34" charset="0"/>
              </a:defRPr>
            </a:lvl1pPr>
          </a:lstStyle>
          <a:p>
            <a:r>
              <a:rPr lang="en-US" b="1" dirty="0" smtClean="0"/>
              <a:t>Sustainability: </a:t>
            </a:r>
            <a:endParaRPr lang="en-US" b="1" dirty="0" smtClean="0"/>
          </a:p>
        </p:txBody>
      </p:sp>
      <p:sp>
        <p:nvSpPr>
          <p:cNvPr id="13" name="Text Placeholder 7"/>
          <p:cNvSpPr>
            <a:spLocks noGrp="1"/>
          </p:cNvSpPr>
          <p:nvPr>
            <p:ph type="body" sz="quarter" idx="10"/>
          </p:nvPr>
        </p:nvSpPr>
        <p:spPr>
          <a:xfrm>
            <a:off x="273538" y="1156900"/>
            <a:ext cx="4021495" cy="475375"/>
          </a:xfrm>
        </p:spPr>
        <p:txBody>
          <a:bodyPr/>
          <a:lstStyle/>
          <a:p>
            <a:r>
              <a:rPr lang="en-US" dirty="0" smtClean="0"/>
              <a:t>“Yes, sustainable”</a:t>
            </a:r>
            <a:endParaRPr lang="en-US" dirty="0"/>
          </a:p>
        </p:txBody>
      </p:sp>
      <p:sp>
        <p:nvSpPr>
          <p:cNvPr id="19" name="Text Placeholder 8"/>
          <p:cNvSpPr>
            <a:spLocks noGrp="1"/>
          </p:cNvSpPr>
          <p:nvPr>
            <p:ph type="body" sz="quarter" idx="11"/>
          </p:nvPr>
        </p:nvSpPr>
        <p:spPr>
          <a:xfrm>
            <a:off x="4351993" y="1514548"/>
            <a:ext cx="4695291" cy="5173281"/>
          </a:xfrm>
        </p:spPr>
        <p:txBody>
          <a:bodyPr>
            <a:normAutofit/>
          </a:bodyPr>
          <a:lstStyle/>
          <a:p>
            <a:pPr>
              <a:spcBef>
                <a:spcPts val="600"/>
              </a:spcBef>
            </a:pPr>
            <a:r>
              <a:rPr lang="en-US" sz="2000" dirty="0" smtClean="0"/>
              <a:t>Teachers may revert to old practices </a:t>
            </a:r>
            <a:r>
              <a:rPr lang="en-US" sz="2000" dirty="0" smtClean="0"/>
              <a:t>without </a:t>
            </a:r>
            <a:r>
              <a:rPr lang="en-US" sz="2000" dirty="0" smtClean="0"/>
              <a:t>ongoing teacher training </a:t>
            </a:r>
          </a:p>
          <a:p>
            <a:pPr>
              <a:spcBef>
                <a:spcPts val="600"/>
              </a:spcBef>
            </a:pPr>
            <a:r>
              <a:rPr lang="en-US" sz="2000" dirty="0" smtClean="0"/>
              <a:t>Without a plan to replace trained teachers who have left, new teachers implement old practices</a:t>
            </a:r>
          </a:p>
          <a:p>
            <a:pPr>
              <a:spcBef>
                <a:spcPts val="600"/>
              </a:spcBef>
            </a:pPr>
            <a:r>
              <a:rPr lang="en-US" sz="2000" dirty="0" smtClean="0"/>
              <a:t>Without additional support (paraprofessionals) to help manage large classes, teachers are unable to meet students’ diverse learning needs</a:t>
            </a:r>
          </a:p>
          <a:p>
            <a:pPr>
              <a:spcBef>
                <a:spcPts val="600"/>
              </a:spcBef>
            </a:pPr>
            <a:endParaRPr lang="en-US" sz="2000" dirty="0" smtClean="0"/>
          </a:p>
          <a:p>
            <a:pPr>
              <a:spcBef>
                <a:spcPts val="600"/>
              </a:spcBef>
            </a:pPr>
            <a:endParaRPr lang="en-US" sz="2000" dirty="0" smtClean="0"/>
          </a:p>
        </p:txBody>
      </p:sp>
      <p:sp>
        <p:nvSpPr>
          <p:cNvPr id="20" name="Text Placeholder 2"/>
          <p:cNvSpPr>
            <a:spLocks noGrp="1"/>
          </p:cNvSpPr>
          <p:nvPr>
            <p:ph type="body" sz="quarter" idx="13"/>
          </p:nvPr>
        </p:nvSpPr>
        <p:spPr>
          <a:xfrm>
            <a:off x="87923" y="1515972"/>
            <a:ext cx="4170076" cy="5182176"/>
          </a:xfrm>
        </p:spPr>
        <p:txBody>
          <a:bodyPr>
            <a:normAutofit fontScale="92500" lnSpcReduction="10000"/>
          </a:bodyPr>
          <a:lstStyle/>
          <a:p>
            <a:r>
              <a:rPr lang="en-US" sz="2400" b="0" dirty="0" smtClean="0"/>
              <a:t>Quantitative results and qualitative reports from pilot and intervention schools show promising findings indicating that many components of FKW are sustainable</a:t>
            </a:r>
          </a:p>
          <a:p>
            <a:pPr lvl="1"/>
            <a:r>
              <a:rPr lang="en-US" sz="2400" dirty="0" smtClean="0"/>
              <a:t>Using learning corners and learning materials</a:t>
            </a:r>
          </a:p>
          <a:p>
            <a:pPr lvl="1"/>
            <a:r>
              <a:rPr lang="en-US" sz="2400" b="0" dirty="0" smtClean="0"/>
              <a:t>Interactive classrooms</a:t>
            </a:r>
          </a:p>
          <a:p>
            <a:pPr lvl="1"/>
            <a:r>
              <a:rPr lang="en-US" sz="2400" dirty="0" smtClean="0"/>
              <a:t>Child led activities</a:t>
            </a:r>
          </a:p>
          <a:p>
            <a:pPr lvl="1"/>
            <a:r>
              <a:rPr lang="en-US" sz="2400" b="0" dirty="0" smtClean="0"/>
              <a:t>Circle time</a:t>
            </a:r>
          </a:p>
          <a:p>
            <a:pPr lvl="1"/>
            <a:r>
              <a:rPr lang="en-US" sz="2400" dirty="0" smtClean="0"/>
              <a:t>Reflective practices</a:t>
            </a:r>
          </a:p>
          <a:p>
            <a:pPr lvl="1"/>
            <a:r>
              <a:rPr lang="en-US" sz="2400" dirty="0" smtClean="0"/>
              <a:t>Working in partnership with head teachers, SMCs, WEOs</a:t>
            </a:r>
            <a:endParaRPr lang="en-US" sz="2400" b="0" dirty="0" smtClean="0"/>
          </a:p>
        </p:txBody>
      </p:sp>
    </p:spTree>
    <p:extLst>
      <p:ext uri="{BB962C8B-B14F-4D97-AF65-F5344CB8AC3E}">
        <p14:creationId xmlns:p14="http://schemas.microsoft.com/office/powerpoint/2010/main" val="39850833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9130" y="73747"/>
            <a:ext cx="8950569" cy="961303"/>
          </a:xfrm>
          <a:solidFill>
            <a:schemeClr val="tx2">
              <a:lumMod val="60000"/>
              <a:lumOff val="40000"/>
            </a:schemeClr>
          </a:solidFill>
        </p:spPr>
        <p:txBody>
          <a:bodyPr>
            <a:noAutofit/>
          </a:bodyPr>
          <a:lstStyle/>
          <a:p>
            <a:r>
              <a:rPr lang="en-US" b="1" dirty="0" smtClean="0">
                <a:solidFill>
                  <a:schemeClr val="bg1"/>
                </a:solidFill>
              </a:rPr>
              <a:t>Instructional strategies and skills</a:t>
            </a:r>
            <a:endParaRPr lang="en-US" b="1" dirty="0">
              <a:solidFill>
                <a:schemeClr val="bg1"/>
              </a:solidFill>
            </a:endParaRPr>
          </a:p>
        </p:txBody>
      </p:sp>
      <p:graphicFrame>
        <p:nvGraphicFramePr>
          <p:cNvPr id="5" name="Chart Placeholder 7"/>
          <p:cNvGraphicFramePr>
            <a:graphicFrameLocks noGrp="1"/>
          </p:cNvGraphicFramePr>
          <p:nvPr>
            <p:ph type="chart" sz="quarter" idx="11"/>
            <p:extLst>
              <p:ext uri="{D42A27DB-BD31-4B8C-83A1-F6EECF244321}">
                <p14:modId xmlns:p14="http://schemas.microsoft.com/office/powerpoint/2010/main" val="3215784827"/>
              </p:ext>
            </p:extLst>
          </p:nvPr>
        </p:nvGraphicFramePr>
        <p:xfrm>
          <a:off x="355600" y="1204546"/>
          <a:ext cx="8443913" cy="5530362"/>
        </p:xfrm>
        <a:graphic>
          <a:graphicData uri="http://schemas.openxmlformats.org/drawingml/2006/chart">
            <c:chart xmlns:c="http://schemas.openxmlformats.org/drawingml/2006/chart" xmlns:r="http://schemas.openxmlformats.org/officeDocument/2006/relationships" r:id="rId2"/>
          </a:graphicData>
        </a:graphic>
      </p:graphicFrame>
      <p:sp>
        <p:nvSpPr>
          <p:cNvPr id="4" name="Rounded Rectangle 3"/>
          <p:cNvSpPr/>
          <p:nvPr/>
        </p:nvSpPr>
        <p:spPr>
          <a:xfrm>
            <a:off x="766130" y="3521330"/>
            <a:ext cx="4133248" cy="82473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400" dirty="0" err="1" smtClean="0">
                <a:solidFill>
                  <a:schemeClr val="bg1"/>
                </a:solidFill>
              </a:rPr>
              <a:t>FkW</a:t>
            </a:r>
            <a:r>
              <a:rPr lang="en-US" sz="1400" dirty="0" smtClean="0">
                <a:solidFill>
                  <a:schemeClr val="bg1"/>
                </a:solidFill>
              </a:rPr>
              <a:t> has improved instructional practices among intervention teachers. Control teachers are </a:t>
            </a:r>
            <a:r>
              <a:rPr lang="en-US" sz="1400" dirty="0" smtClean="0">
                <a:solidFill>
                  <a:schemeClr val="bg1"/>
                </a:solidFill>
              </a:rPr>
              <a:t>also gaining </a:t>
            </a:r>
            <a:r>
              <a:rPr lang="en-US" sz="1400" dirty="0" smtClean="0">
                <a:solidFill>
                  <a:schemeClr val="bg1"/>
                </a:solidFill>
              </a:rPr>
              <a:t>skills, particularly in Mwanza. </a:t>
            </a:r>
            <a:endParaRPr lang="en-US" sz="1400" dirty="0">
              <a:solidFill>
                <a:schemeClr val="bg1"/>
              </a:solidFill>
            </a:endParaRPr>
          </a:p>
        </p:txBody>
      </p:sp>
      <p:sp>
        <p:nvSpPr>
          <p:cNvPr id="6" name="Rounded Rectangle 5"/>
          <p:cNvSpPr/>
          <p:nvPr/>
        </p:nvSpPr>
        <p:spPr>
          <a:xfrm>
            <a:off x="1998133" y="4515556"/>
            <a:ext cx="5779912" cy="5686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400" dirty="0" smtClean="0">
                <a:solidFill>
                  <a:schemeClr val="bg1"/>
                </a:solidFill>
              </a:rPr>
              <a:t>Note that training occurred in 2016 so the May scores are not true baseline. Intervention teachers had stronger performance due to </a:t>
            </a:r>
            <a:r>
              <a:rPr lang="en-US" sz="1400" dirty="0" err="1" smtClean="0">
                <a:solidFill>
                  <a:schemeClr val="bg1"/>
                </a:solidFill>
              </a:rPr>
              <a:t>FkW</a:t>
            </a:r>
            <a:r>
              <a:rPr lang="en-US" sz="1400" dirty="0" smtClean="0">
                <a:solidFill>
                  <a:schemeClr val="bg1"/>
                </a:solidFill>
              </a:rPr>
              <a:t> training.</a:t>
            </a:r>
            <a:endParaRPr lang="en-US" sz="1400" dirty="0">
              <a:solidFill>
                <a:schemeClr val="bg1"/>
              </a:solidFill>
            </a:endParaRPr>
          </a:p>
        </p:txBody>
      </p:sp>
      <p:cxnSp>
        <p:nvCxnSpPr>
          <p:cNvPr id="7" name="Straight Arrow Connector 6"/>
          <p:cNvCxnSpPr/>
          <p:nvPr/>
        </p:nvCxnSpPr>
        <p:spPr>
          <a:xfrm flipH="1">
            <a:off x="846667" y="5084254"/>
            <a:ext cx="1151466" cy="12036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24268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4202212" y="1156900"/>
            <a:ext cx="4021495" cy="475375"/>
          </a:xfrm>
        </p:spPr>
        <p:txBody>
          <a:bodyPr/>
          <a:lstStyle/>
          <a:p>
            <a:r>
              <a:rPr lang="en-US" dirty="0" smtClean="0"/>
              <a:t>Challenges</a:t>
            </a:r>
            <a:endParaRPr lang="en-US" dirty="0"/>
          </a:p>
        </p:txBody>
      </p:sp>
      <p:sp>
        <p:nvSpPr>
          <p:cNvPr id="9" name="Title 1"/>
          <p:cNvSpPr txBox="1">
            <a:spLocks/>
          </p:cNvSpPr>
          <p:nvPr/>
        </p:nvSpPr>
        <p:spPr>
          <a:xfrm>
            <a:off x="87923" y="117414"/>
            <a:ext cx="8959362" cy="999209"/>
          </a:xfrm>
          <a:prstGeom prst="rect">
            <a:avLst/>
          </a:prstGeom>
          <a:solidFill>
            <a:schemeClr val="tx2">
              <a:lumMod val="60000"/>
              <a:lumOff val="40000"/>
            </a:schemeClr>
          </a:solidFill>
          <a:ln>
            <a:solidFill>
              <a:schemeClr val="accent1">
                <a:lumMod val="75000"/>
              </a:schemeClr>
            </a:solidFill>
          </a:ln>
        </p:spPr>
        <p:txBody>
          <a:bodyPr vert="horz" lIns="91440" tIns="45720" rIns="91440" bIns="45720" rtlCol="0" anchor="ctr">
            <a:noAutofit/>
          </a:bodyPr>
          <a:lstStyle>
            <a:lvl1pPr algn="ctr" defTabSz="914400" rtl="0" eaLnBrk="1" latinLnBrk="0" hangingPunct="1">
              <a:spcBef>
                <a:spcPct val="0"/>
              </a:spcBef>
              <a:buNone/>
              <a:defRPr sz="3200" kern="1200">
                <a:solidFill>
                  <a:schemeClr val="bg1"/>
                </a:solidFill>
                <a:latin typeface="Arial" pitchFamily="34" charset="0"/>
                <a:ea typeface="+mj-ea"/>
                <a:cs typeface="Arial" pitchFamily="34" charset="0"/>
              </a:defRPr>
            </a:lvl1pPr>
          </a:lstStyle>
          <a:p>
            <a:r>
              <a:rPr lang="en-US" b="1" dirty="0" smtClean="0"/>
              <a:t>Instructional strategies and skills: </a:t>
            </a:r>
          </a:p>
          <a:p>
            <a:r>
              <a:rPr lang="en-US" sz="2400" b="1" dirty="0" smtClean="0"/>
              <a:t>Qualitative findings</a:t>
            </a:r>
            <a:endParaRPr lang="en-US" sz="2400" b="1" dirty="0"/>
          </a:p>
        </p:txBody>
      </p:sp>
      <p:sp>
        <p:nvSpPr>
          <p:cNvPr id="13" name="Text Placeholder 7"/>
          <p:cNvSpPr>
            <a:spLocks noGrp="1"/>
          </p:cNvSpPr>
          <p:nvPr>
            <p:ph type="body" sz="quarter" idx="10"/>
          </p:nvPr>
        </p:nvSpPr>
        <p:spPr>
          <a:xfrm>
            <a:off x="273538" y="1156900"/>
            <a:ext cx="4021495" cy="475375"/>
          </a:xfrm>
        </p:spPr>
        <p:txBody>
          <a:bodyPr/>
          <a:lstStyle/>
          <a:p>
            <a:r>
              <a:rPr lang="en-US" dirty="0" smtClean="0"/>
              <a:t>Accomplishments</a:t>
            </a:r>
            <a:endParaRPr lang="en-US" dirty="0"/>
          </a:p>
        </p:txBody>
      </p:sp>
      <p:sp>
        <p:nvSpPr>
          <p:cNvPr id="19" name="Text Placeholder 8"/>
          <p:cNvSpPr>
            <a:spLocks noGrp="1"/>
          </p:cNvSpPr>
          <p:nvPr>
            <p:ph type="body" sz="quarter" idx="11"/>
          </p:nvPr>
        </p:nvSpPr>
        <p:spPr>
          <a:xfrm>
            <a:off x="4351993" y="1514548"/>
            <a:ext cx="4695291" cy="5173281"/>
          </a:xfrm>
        </p:spPr>
        <p:txBody>
          <a:bodyPr>
            <a:normAutofit fontScale="92500" lnSpcReduction="10000"/>
          </a:bodyPr>
          <a:lstStyle/>
          <a:p>
            <a:pPr>
              <a:spcBef>
                <a:spcPts val="600"/>
              </a:spcBef>
            </a:pPr>
            <a:r>
              <a:rPr lang="en-US" sz="2000" dirty="0" smtClean="0"/>
              <a:t>The majority of intervention, pilot, and control teachers report needing additional training and support to implement quality instructional practices.</a:t>
            </a:r>
          </a:p>
          <a:p>
            <a:pPr>
              <a:spcBef>
                <a:spcPts val="600"/>
              </a:spcBef>
            </a:pPr>
            <a:r>
              <a:rPr lang="en-US" sz="2000" dirty="0" smtClean="0"/>
              <a:t>Teachers also report:</a:t>
            </a:r>
          </a:p>
          <a:p>
            <a:pPr lvl="1">
              <a:spcBef>
                <a:spcPts val="600"/>
              </a:spcBef>
              <a:spcAft>
                <a:spcPts val="600"/>
              </a:spcAft>
            </a:pPr>
            <a:r>
              <a:rPr lang="en-US" sz="2000" dirty="0" smtClean="0"/>
              <a:t>Lacking sufficient time to complete lessons for each subject</a:t>
            </a:r>
          </a:p>
          <a:p>
            <a:pPr lvl="1">
              <a:spcBef>
                <a:spcPts val="600"/>
              </a:spcBef>
              <a:spcAft>
                <a:spcPts val="600"/>
              </a:spcAft>
            </a:pPr>
            <a:r>
              <a:rPr lang="en-US" sz="2000" dirty="0" smtClean="0"/>
              <a:t>Needing additional teachers in class to allow the head teacher to work with small groups and individuals</a:t>
            </a:r>
          </a:p>
          <a:p>
            <a:pPr lvl="1">
              <a:spcBef>
                <a:spcPts val="600"/>
              </a:spcBef>
              <a:spcAft>
                <a:spcPts val="600"/>
              </a:spcAft>
            </a:pPr>
            <a:r>
              <a:rPr lang="en-US" sz="2000" dirty="0" smtClean="0"/>
              <a:t>Lacking the teaching and learning materials needed to support the lesson, and </a:t>
            </a:r>
          </a:p>
          <a:p>
            <a:pPr lvl="1">
              <a:spcBef>
                <a:spcPts val="600"/>
              </a:spcBef>
              <a:spcAft>
                <a:spcPts val="600"/>
              </a:spcAft>
            </a:pPr>
            <a:r>
              <a:rPr lang="en-US" sz="2000" dirty="0" smtClean="0"/>
              <a:t>The challenge of transitioning between lessons given large class sizes.</a:t>
            </a:r>
          </a:p>
          <a:p>
            <a:pPr>
              <a:spcBef>
                <a:spcPts val="600"/>
              </a:spcBef>
            </a:pPr>
            <a:endParaRPr lang="en-US" sz="2000" dirty="0"/>
          </a:p>
        </p:txBody>
      </p:sp>
      <p:sp>
        <p:nvSpPr>
          <p:cNvPr id="20" name="Text Placeholder 2"/>
          <p:cNvSpPr>
            <a:spLocks noGrp="1"/>
          </p:cNvSpPr>
          <p:nvPr>
            <p:ph type="body" sz="quarter" idx="13"/>
          </p:nvPr>
        </p:nvSpPr>
        <p:spPr>
          <a:xfrm>
            <a:off x="87923" y="1515972"/>
            <a:ext cx="4170076" cy="5182176"/>
          </a:xfrm>
        </p:spPr>
        <p:txBody>
          <a:bodyPr>
            <a:normAutofit fontScale="77500" lnSpcReduction="20000"/>
          </a:bodyPr>
          <a:lstStyle/>
          <a:p>
            <a:r>
              <a:rPr lang="en-US" sz="2400" b="0" dirty="0" smtClean="0"/>
              <a:t>Intervention teachers describe [and demonstrate] stronger instructional skills than control teachers.</a:t>
            </a:r>
          </a:p>
          <a:p>
            <a:r>
              <a:rPr lang="en-US" sz="2400" b="0" dirty="0"/>
              <a:t>Most intervention teachers continue to implement strong </a:t>
            </a:r>
            <a:r>
              <a:rPr lang="en-US" sz="2400" b="0" dirty="0" smtClean="0"/>
              <a:t>skills indicating some sustainability in practices.</a:t>
            </a:r>
          </a:p>
          <a:p>
            <a:r>
              <a:rPr lang="en-US" sz="2400" b="0" dirty="0" smtClean="0"/>
              <a:t>Teachers reported implementing instructional skills such as the use of:</a:t>
            </a:r>
          </a:p>
          <a:p>
            <a:pPr lvl="1"/>
            <a:r>
              <a:rPr lang="en-US" sz="2400" dirty="0" smtClean="0"/>
              <a:t>C</a:t>
            </a:r>
            <a:r>
              <a:rPr lang="en-US" sz="2400" b="0" dirty="0" smtClean="0"/>
              <a:t>lear introductions, linkages, and closure for lessons. </a:t>
            </a:r>
          </a:p>
          <a:p>
            <a:pPr lvl="1"/>
            <a:r>
              <a:rPr lang="en-US" sz="2400" dirty="0" smtClean="0"/>
              <a:t>Formative checks, Q&amp;A, and assessments with students</a:t>
            </a:r>
          </a:p>
          <a:p>
            <a:pPr lvl="1"/>
            <a:r>
              <a:rPr lang="en-US" sz="2400" dirty="0" smtClean="0"/>
              <a:t>Time management</a:t>
            </a:r>
          </a:p>
          <a:p>
            <a:pPr lvl="1"/>
            <a:r>
              <a:rPr lang="en-US" sz="2400" dirty="0" smtClean="0"/>
              <a:t>Varied teaching approaches and learning activities, and</a:t>
            </a:r>
          </a:p>
          <a:p>
            <a:pPr lvl="1"/>
            <a:r>
              <a:rPr lang="en-US" sz="2400" dirty="0" smtClean="0"/>
              <a:t>Supportive learning materials.</a:t>
            </a:r>
          </a:p>
          <a:p>
            <a:pPr lvl="1"/>
            <a:endParaRPr lang="en-US" sz="2400" dirty="0"/>
          </a:p>
          <a:p>
            <a:pPr lvl="1"/>
            <a:endParaRPr lang="en-US" sz="2400" b="0" dirty="0" smtClean="0"/>
          </a:p>
        </p:txBody>
      </p:sp>
    </p:spTree>
    <p:extLst>
      <p:ext uri="{BB962C8B-B14F-4D97-AF65-F5344CB8AC3E}">
        <p14:creationId xmlns:p14="http://schemas.microsoft.com/office/powerpoint/2010/main" val="34248084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0800000">
            <a:off x="157526" y="114300"/>
            <a:ext cx="8845797" cy="6642053"/>
          </a:xfrm>
          <a:prstGeom prst="rect">
            <a:avLst/>
          </a:prstGeom>
        </p:spPr>
      </p:pic>
      <p:sp>
        <p:nvSpPr>
          <p:cNvPr id="3" name="Text Placeholder 1"/>
          <p:cNvSpPr txBox="1">
            <a:spLocks/>
          </p:cNvSpPr>
          <p:nvPr/>
        </p:nvSpPr>
        <p:spPr>
          <a:xfrm>
            <a:off x="8424" y="1270503"/>
            <a:ext cx="9144000" cy="1230575"/>
          </a:xfrm>
          <a:prstGeom prst="rect">
            <a:avLst/>
          </a:prstGeom>
          <a:solidFill>
            <a:srgbClr val="000000">
              <a:alpha val="67843"/>
            </a:srgbClr>
          </a:solidFill>
        </p:spPr>
        <p:txBody>
          <a:bodyPr vert="horz" lIns="91440" tIns="45720" rIns="91440" bIns="45720" rtlCol="0" anchor="ctr">
            <a:normAutofit fontScale="85000" lnSpcReduction="20000"/>
          </a:bodyPr>
          <a:lstStyle>
            <a:lvl1pPr marL="0" indent="0" algn="ctr" defTabSz="914400" rtl="0" eaLnBrk="1" latinLnBrk="0" hangingPunct="1">
              <a:spcBef>
                <a:spcPct val="20000"/>
              </a:spcBef>
              <a:buFont typeface="Arial" pitchFamily="34" charset="0"/>
              <a:buNone/>
              <a:defRPr sz="2800" kern="1200" baseline="0">
                <a:solidFill>
                  <a:srgbClr val="10335A"/>
                </a:solidFill>
                <a:latin typeface="Arial Black" pitchFamily="34" charset="0"/>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5400" b="1" dirty="0" smtClean="0">
                <a:solidFill>
                  <a:srgbClr val="92D050"/>
                </a:solidFill>
                <a:latin typeface="Arial" panose="020B0604020202020204" pitchFamily="34" charset="0"/>
                <a:cs typeface="Arial" panose="020B0604020202020204" pitchFamily="34" charset="0"/>
              </a:rPr>
              <a:t>Lesson plans and instructional practices</a:t>
            </a:r>
            <a:endParaRPr lang="en-US" sz="5400" b="1" dirty="0">
              <a:solidFill>
                <a:srgbClr val="92D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64328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6714" y="94263"/>
            <a:ext cx="8932985" cy="872891"/>
          </a:xfrm>
          <a:solidFill>
            <a:schemeClr val="tx2">
              <a:lumMod val="60000"/>
              <a:lumOff val="40000"/>
            </a:schemeClr>
          </a:solidFill>
        </p:spPr>
        <p:txBody>
          <a:bodyPr>
            <a:noAutofit/>
          </a:bodyPr>
          <a:lstStyle/>
          <a:p>
            <a:r>
              <a:rPr lang="en-US" b="1" dirty="0" smtClean="0">
                <a:solidFill>
                  <a:schemeClr val="bg1"/>
                </a:solidFill>
              </a:rPr>
              <a:t>Lesson plans by region</a:t>
            </a:r>
            <a:endParaRPr lang="en-US" b="1" dirty="0">
              <a:solidFill>
                <a:schemeClr val="bg1"/>
              </a:solidFill>
            </a:endParaRPr>
          </a:p>
        </p:txBody>
      </p:sp>
      <p:graphicFrame>
        <p:nvGraphicFramePr>
          <p:cNvPr id="5" name="Chart Placeholder 7"/>
          <p:cNvGraphicFramePr>
            <a:graphicFrameLocks noGrp="1"/>
          </p:cNvGraphicFramePr>
          <p:nvPr>
            <p:ph type="chart" sz="quarter" idx="11"/>
            <p:extLst>
              <p:ext uri="{D42A27DB-BD31-4B8C-83A1-F6EECF244321}">
                <p14:modId xmlns:p14="http://schemas.microsoft.com/office/powerpoint/2010/main" val="300428958"/>
              </p:ext>
            </p:extLst>
          </p:nvPr>
        </p:nvGraphicFramePr>
        <p:xfrm>
          <a:off x="355600" y="1035050"/>
          <a:ext cx="8443913" cy="5682273"/>
        </p:xfrm>
        <a:graphic>
          <a:graphicData uri="http://schemas.openxmlformats.org/drawingml/2006/chart">
            <c:chart xmlns:c="http://schemas.openxmlformats.org/drawingml/2006/chart" xmlns:r="http://schemas.openxmlformats.org/officeDocument/2006/relationships" r:id="rId2"/>
          </a:graphicData>
        </a:graphic>
      </p:graphicFrame>
      <p:sp>
        <p:nvSpPr>
          <p:cNvPr id="4" name="Rounded Rectangle 3"/>
          <p:cNvSpPr/>
          <p:nvPr/>
        </p:nvSpPr>
        <p:spPr>
          <a:xfrm>
            <a:off x="794128" y="1565238"/>
            <a:ext cx="3416968" cy="130995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400" dirty="0" smtClean="0"/>
              <a:t>Lesson plans were scored on whether they had essential elements, objectives were clearly stated, the content was suitable, and teacher and learning materials were appropriate and supported the lesson.</a:t>
            </a:r>
            <a:endParaRPr lang="en-US" sz="1400" dirty="0"/>
          </a:p>
        </p:txBody>
      </p:sp>
    </p:spTree>
    <p:extLst>
      <p:ext uri="{BB962C8B-B14F-4D97-AF65-F5344CB8AC3E}">
        <p14:creationId xmlns:p14="http://schemas.microsoft.com/office/powerpoint/2010/main" val="8547265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4252868" y="992296"/>
            <a:ext cx="4021495" cy="475375"/>
          </a:xfrm>
        </p:spPr>
        <p:txBody>
          <a:bodyPr/>
          <a:lstStyle/>
          <a:p>
            <a:r>
              <a:rPr lang="en-US" dirty="0" smtClean="0"/>
              <a:t>Challenges</a:t>
            </a:r>
            <a:endParaRPr lang="en-US" dirty="0"/>
          </a:p>
        </p:txBody>
      </p:sp>
      <p:sp>
        <p:nvSpPr>
          <p:cNvPr id="9" name="Text Placeholder 8"/>
          <p:cNvSpPr>
            <a:spLocks noGrp="1"/>
          </p:cNvSpPr>
          <p:nvPr>
            <p:ph type="body" sz="quarter" idx="11"/>
          </p:nvPr>
        </p:nvSpPr>
        <p:spPr>
          <a:xfrm>
            <a:off x="4294378" y="1387703"/>
            <a:ext cx="4708945" cy="5322479"/>
          </a:xfrm>
        </p:spPr>
        <p:style>
          <a:lnRef idx="1">
            <a:schemeClr val="accent3"/>
          </a:lnRef>
          <a:fillRef idx="2">
            <a:schemeClr val="accent3"/>
          </a:fillRef>
          <a:effectRef idx="1">
            <a:schemeClr val="accent3"/>
          </a:effectRef>
          <a:fontRef idx="minor">
            <a:schemeClr val="dk1"/>
          </a:fontRef>
        </p:style>
        <p:txBody>
          <a:bodyPr>
            <a:normAutofit lnSpcReduction="10000"/>
          </a:bodyPr>
          <a:lstStyle/>
          <a:p>
            <a:r>
              <a:rPr lang="en-US" dirty="0" smtClean="0">
                <a:solidFill>
                  <a:schemeClr val="tx1"/>
                </a:solidFill>
              </a:rPr>
              <a:t>Despite the importance of plans, teachers struggle with plan development and implementation.</a:t>
            </a:r>
          </a:p>
          <a:p>
            <a:r>
              <a:rPr lang="en-US" dirty="0" smtClean="0">
                <a:solidFill>
                  <a:schemeClr val="tx1"/>
                </a:solidFill>
              </a:rPr>
              <a:t>Challenges include:</a:t>
            </a:r>
          </a:p>
          <a:p>
            <a:pPr lvl="1"/>
            <a:r>
              <a:rPr lang="en-US" dirty="0" smtClean="0">
                <a:solidFill>
                  <a:schemeClr val="tx1"/>
                </a:solidFill>
              </a:rPr>
              <a:t>Teachers lack time to develop and implement lesson plans on a daily basis. Time shortage due to:</a:t>
            </a:r>
          </a:p>
          <a:p>
            <a:pPr lvl="2"/>
            <a:r>
              <a:rPr lang="en-US" dirty="0" smtClean="0">
                <a:solidFill>
                  <a:schemeClr val="tx1"/>
                </a:solidFill>
              </a:rPr>
              <a:t>Teaching multiple classes</a:t>
            </a:r>
          </a:p>
          <a:p>
            <a:pPr lvl="2"/>
            <a:r>
              <a:rPr lang="en-US" dirty="0" smtClean="0">
                <a:solidFill>
                  <a:schemeClr val="tx1"/>
                </a:solidFill>
              </a:rPr>
              <a:t>Congested classrooms</a:t>
            </a:r>
          </a:p>
          <a:p>
            <a:pPr lvl="1"/>
            <a:r>
              <a:rPr lang="en-US" dirty="0" smtClean="0">
                <a:solidFill>
                  <a:schemeClr val="tx1"/>
                </a:solidFill>
              </a:rPr>
              <a:t>Insufficient class time and school day to complete all the required lessons:</a:t>
            </a:r>
          </a:p>
          <a:p>
            <a:pPr lvl="2"/>
            <a:r>
              <a:rPr lang="en-US" dirty="0" smtClean="0">
                <a:solidFill>
                  <a:schemeClr val="tx1"/>
                </a:solidFill>
              </a:rPr>
              <a:t>Short school day is due to child hunger when there are no meals, interruptions, high teacher to pupil ratio</a:t>
            </a:r>
          </a:p>
          <a:p>
            <a:pPr lvl="1"/>
            <a:r>
              <a:rPr lang="en-US" dirty="0" smtClean="0">
                <a:solidFill>
                  <a:schemeClr val="tx1"/>
                </a:solidFill>
              </a:rPr>
              <a:t>Insufficient space, teaching tools, and learning materials for the lesson</a:t>
            </a:r>
          </a:p>
          <a:p>
            <a:pPr lvl="1"/>
            <a:r>
              <a:rPr lang="en-US" dirty="0" smtClean="0">
                <a:solidFill>
                  <a:schemeClr val="tx1"/>
                </a:solidFill>
              </a:rPr>
              <a:t>Insufficient support and feedback on lesson plans</a:t>
            </a:r>
            <a:endParaRPr lang="en-US" dirty="0">
              <a:solidFill>
                <a:schemeClr val="tx1"/>
              </a:solidFill>
            </a:endParaRPr>
          </a:p>
        </p:txBody>
      </p:sp>
      <p:sp>
        <p:nvSpPr>
          <p:cNvPr id="2" name="Text Placeholder 1"/>
          <p:cNvSpPr>
            <a:spLocks noGrp="1"/>
          </p:cNvSpPr>
          <p:nvPr>
            <p:ph type="body" sz="quarter" idx="12"/>
          </p:nvPr>
        </p:nvSpPr>
        <p:spPr>
          <a:xfrm>
            <a:off x="268693" y="992297"/>
            <a:ext cx="3984175" cy="475375"/>
          </a:xfrm>
        </p:spPr>
        <p:txBody>
          <a:bodyPr/>
          <a:lstStyle/>
          <a:p>
            <a:r>
              <a:rPr lang="en-US" dirty="0" smtClean="0"/>
              <a:t>Accomplishments</a:t>
            </a:r>
            <a:endParaRPr lang="en-US" dirty="0"/>
          </a:p>
        </p:txBody>
      </p:sp>
      <p:sp>
        <p:nvSpPr>
          <p:cNvPr id="3" name="Text Placeholder 2"/>
          <p:cNvSpPr>
            <a:spLocks noGrp="1"/>
          </p:cNvSpPr>
          <p:nvPr>
            <p:ph type="body" sz="quarter" idx="13"/>
          </p:nvPr>
        </p:nvSpPr>
        <p:spPr>
          <a:xfrm>
            <a:off x="206256" y="1387702"/>
            <a:ext cx="3898231" cy="5322479"/>
          </a:xfrm>
        </p:spPr>
        <p:style>
          <a:lnRef idx="1">
            <a:schemeClr val="accent3"/>
          </a:lnRef>
          <a:fillRef idx="2">
            <a:schemeClr val="accent3"/>
          </a:fillRef>
          <a:effectRef idx="1">
            <a:schemeClr val="accent3"/>
          </a:effectRef>
          <a:fontRef idx="minor">
            <a:schemeClr val="dk1"/>
          </a:fontRef>
        </p:style>
        <p:txBody>
          <a:bodyPr>
            <a:normAutofit/>
          </a:bodyPr>
          <a:lstStyle/>
          <a:p>
            <a:r>
              <a:rPr lang="en-US" b="0" dirty="0" smtClean="0">
                <a:solidFill>
                  <a:schemeClr val="tx1"/>
                </a:solidFill>
              </a:rPr>
              <a:t>Many teachers and head teachers can describe some components of the lesson plan.</a:t>
            </a:r>
          </a:p>
          <a:p>
            <a:r>
              <a:rPr lang="en-US" b="0" dirty="0" err="1" smtClean="0">
                <a:solidFill>
                  <a:schemeClr val="tx1"/>
                </a:solidFill>
              </a:rPr>
              <a:t>FkW</a:t>
            </a:r>
            <a:r>
              <a:rPr lang="en-US" b="0" dirty="0" smtClean="0">
                <a:solidFill>
                  <a:schemeClr val="tx1"/>
                </a:solidFill>
              </a:rPr>
              <a:t> intervention teachers have a more advanced understanding of lesson plans compared to control teachers. </a:t>
            </a:r>
            <a:endParaRPr lang="en-US" b="0" dirty="0">
              <a:solidFill>
                <a:schemeClr val="tx1"/>
              </a:solidFill>
            </a:endParaRPr>
          </a:p>
        </p:txBody>
      </p:sp>
      <p:sp>
        <p:nvSpPr>
          <p:cNvPr id="11" name="Title 1"/>
          <p:cNvSpPr txBox="1">
            <a:spLocks/>
          </p:cNvSpPr>
          <p:nvPr/>
        </p:nvSpPr>
        <p:spPr>
          <a:xfrm>
            <a:off x="113478" y="56840"/>
            <a:ext cx="8959362" cy="935455"/>
          </a:xfrm>
          <a:prstGeom prst="rect">
            <a:avLst/>
          </a:prstGeom>
          <a:solidFill>
            <a:schemeClr val="tx2">
              <a:lumMod val="60000"/>
              <a:lumOff val="40000"/>
            </a:schemeClr>
          </a:solidFill>
          <a:ln>
            <a:solidFill>
              <a:schemeClr val="accent1">
                <a:lumMod val="75000"/>
              </a:schemeClr>
            </a:solidFill>
          </a:ln>
        </p:spPr>
        <p:txBody>
          <a:bodyPr vert="horz" lIns="91440" tIns="45720" rIns="91440" bIns="45720" rtlCol="0" anchor="ctr">
            <a:noAutofit/>
          </a:bodyPr>
          <a:lstStyle>
            <a:lvl1pPr algn="ctr" defTabSz="914400" rtl="0" eaLnBrk="1" latinLnBrk="0" hangingPunct="1">
              <a:spcBef>
                <a:spcPct val="0"/>
              </a:spcBef>
              <a:buNone/>
              <a:defRPr sz="3200" kern="1200">
                <a:solidFill>
                  <a:schemeClr val="bg1"/>
                </a:solidFill>
                <a:latin typeface="Arial" pitchFamily="34" charset="0"/>
                <a:ea typeface="+mj-ea"/>
                <a:cs typeface="Arial" pitchFamily="34" charset="0"/>
              </a:defRPr>
            </a:lvl1pPr>
          </a:lstStyle>
          <a:p>
            <a:r>
              <a:rPr lang="en-US" b="1" dirty="0" smtClean="0"/>
              <a:t>Lesson Plans: </a:t>
            </a:r>
          </a:p>
          <a:p>
            <a:r>
              <a:rPr lang="en-US" sz="2400" b="1" dirty="0" smtClean="0"/>
              <a:t>Qualitative findings</a:t>
            </a:r>
            <a:endParaRPr lang="en-US" sz="2400" b="1"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3764745">
            <a:off x="797506" y="3957150"/>
            <a:ext cx="2926548" cy="2194911"/>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3931044">
            <a:off x="1517639" y="3874281"/>
            <a:ext cx="2658039" cy="2194911"/>
          </a:xfrm>
          <a:prstGeom prst="rect">
            <a:avLst/>
          </a:prstGeom>
        </p:spPr>
      </p:pic>
    </p:spTree>
    <p:extLst>
      <p:ext uri="{BB962C8B-B14F-4D97-AF65-F5344CB8AC3E}">
        <p14:creationId xmlns:p14="http://schemas.microsoft.com/office/powerpoint/2010/main" val="18362435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97278" y="2277072"/>
            <a:ext cx="4454776" cy="2997369"/>
          </a:xfrm>
          <a:prstGeom prst="rect">
            <a:avLst/>
          </a:prstGeom>
          <a:ln>
            <a:noFill/>
          </a:ln>
        </p:spPr>
      </p:pic>
      <p:sp>
        <p:nvSpPr>
          <p:cNvPr id="9" name="Rounded Rectangular Callout 8"/>
          <p:cNvSpPr/>
          <p:nvPr/>
        </p:nvSpPr>
        <p:spPr>
          <a:xfrm>
            <a:off x="2127641" y="1181739"/>
            <a:ext cx="4424413" cy="914921"/>
          </a:xfrm>
          <a:prstGeom prst="wedgeRoundRectCallout">
            <a:avLst>
              <a:gd name="adj1" fmla="val 55734"/>
              <a:gd name="adj2" fmla="val -47296"/>
              <a:gd name="adj3" fmla="val 16667"/>
            </a:avLst>
          </a:prstGeom>
          <a:solidFill>
            <a:srgbClr val="00B050">
              <a:alpha val="51000"/>
            </a:srgbClr>
          </a:solidFill>
          <a:ln w="19050">
            <a:solidFill>
              <a:srgbClr val="ECFED4"/>
            </a:solidFill>
          </a:ln>
        </p:spPr>
        <p:style>
          <a:lnRef idx="1">
            <a:schemeClr val="dk1"/>
          </a:lnRef>
          <a:fillRef idx="3">
            <a:schemeClr val="dk1"/>
          </a:fillRef>
          <a:effectRef idx="2">
            <a:schemeClr val="dk1"/>
          </a:effectRef>
          <a:fontRef idx="minor">
            <a:schemeClr val="lt1"/>
          </a:fontRef>
        </p:style>
        <p:txBody>
          <a:bodyPr rtlCol="0" anchor="ctr"/>
          <a:lstStyle/>
          <a:p>
            <a:r>
              <a:rPr lang="en-US" sz="1700" dirty="0" smtClean="0">
                <a:solidFill>
                  <a:srgbClr val="ECFED4"/>
                </a:solidFill>
              </a:rPr>
              <a:t>“</a:t>
            </a:r>
            <a:r>
              <a:rPr lang="en-US" sz="1700" dirty="0">
                <a:solidFill>
                  <a:srgbClr val="ECFED4"/>
                </a:solidFill>
              </a:rPr>
              <a:t>I need support </a:t>
            </a:r>
            <a:r>
              <a:rPr lang="en-US" sz="1700" dirty="0" smtClean="0">
                <a:solidFill>
                  <a:srgbClr val="ECFED4"/>
                </a:solidFill>
              </a:rPr>
              <a:t>to prepare the plan … and </a:t>
            </a:r>
            <a:r>
              <a:rPr lang="en-US" sz="1700" dirty="0">
                <a:solidFill>
                  <a:srgbClr val="ECFED4"/>
                </a:solidFill>
              </a:rPr>
              <a:t>also </a:t>
            </a:r>
            <a:r>
              <a:rPr lang="en-US" sz="1700" dirty="0" smtClean="0">
                <a:solidFill>
                  <a:srgbClr val="ECFED4"/>
                </a:solidFill>
              </a:rPr>
              <a:t>more training </a:t>
            </a:r>
            <a:r>
              <a:rPr lang="en-US" sz="1700" dirty="0">
                <a:solidFill>
                  <a:srgbClr val="ECFED4"/>
                </a:solidFill>
              </a:rPr>
              <a:t>on how to prepare my lesson </a:t>
            </a:r>
            <a:r>
              <a:rPr lang="en-US" sz="1700" dirty="0" smtClean="0">
                <a:solidFill>
                  <a:srgbClr val="ECFED4"/>
                </a:solidFill>
              </a:rPr>
              <a:t>plan.”                                           Teacher</a:t>
            </a:r>
          </a:p>
        </p:txBody>
      </p:sp>
      <p:sp>
        <p:nvSpPr>
          <p:cNvPr id="11" name="Rounded Rectangular Callout 10"/>
          <p:cNvSpPr/>
          <p:nvPr/>
        </p:nvSpPr>
        <p:spPr>
          <a:xfrm>
            <a:off x="3714799" y="5442766"/>
            <a:ext cx="2736887" cy="1239198"/>
          </a:xfrm>
          <a:prstGeom prst="wedgeRoundRectCallout">
            <a:avLst>
              <a:gd name="adj1" fmla="val -59634"/>
              <a:gd name="adj2" fmla="val 504"/>
              <a:gd name="adj3" fmla="val 16667"/>
            </a:avLst>
          </a:prstGeom>
          <a:solidFill>
            <a:srgbClr val="00B050">
              <a:alpha val="51000"/>
            </a:srgbClr>
          </a:solidFill>
          <a:ln w="19050">
            <a:solidFill>
              <a:srgbClr val="ECFED4"/>
            </a:solidFill>
          </a:ln>
        </p:spPr>
        <p:style>
          <a:lnRef idx="1">
            <a:schemeClr val="dk1"/>
          </a:lnRef>
          <a:fillRef idx="3">
            <a:schemeClr val="dk1"/>
          </a:fillRef>
          <a:effectRef idx="2">
            <a:schemeClr val="dk1"/>
          </a:effectRef>
          <a:fontRef idx="minor">
            <a:schemeClr val="lt1"/>
          </a:fontRef>
        </p:style>
        <p:txBody>
          <a:bodyPr rtlCol="0" anchor="ctr"/>
          <a:lstStyle/>
          <a:p>
            <a:r>
              <a:rPr lang="en-US" sz="1700" dirty="0" smtClean="0">
                <a:solidFill>
                  <a:srgbClr val="ECFED4"/>
                </a:solidFill>
              </a:rPr>
              <a:t>“</a:t>
            </a:r>
            <a:r>
              <a:rPr lang="en-US" sz="1700" dirty="0">
                <a:solidFill>
                  <a:srgbClr val="ECFED4"/>
                </a:solidFill>
              </a:rPr>
              <a:t>Honestly I get very tired. I stay far away [from lesson planning].” </a:t>
            </a:r>
            <a:r>
              <a:rPr lang="en-US" sz="1700" dirty="0" smtClean="0">
                <a:solidFill>
                  <a:srgbClr val="ECFED4"/>
                </a:solidFill>
              </a:rPr>
              <a:t>           Teacher</a:t>
            </a:r>
            <a:endParaRPr lang="en-US" sz="1700" dirty="0">
              <a:solidFill>
                <a:schemeClr val="bg1"/>
              </a:solidFill>
            </a:endParaRPr>
          </a:p>
        </p:txBody>
      </p:sp>
      <p:sp>
        <p:nvSpPr>
          <p:cNvPr id="13" name="Rounded Rectangular Callout 12"/>
          <p:cNvSpPr/>
          <p:nvPr/>
        </p:nvSpPr>
        <p:spPr>
          <a:xfrm>
            <a:off x="87923" y="1164155"/>
            <a:ext cx="1864630" cy="4088490"/>
          </a:xfrm>
          <a:prstGeom prst="wedgeRoundRectCallout">
            <a:avLst>
              <a:gd name="adj1" fmla="val 45323"/>
              <a:gd name="adj2" fmla="val 53412"/>
              <a:gd name="adj3" fmla="val 16667"/>
            </a:avLst>
          </a:prstGeom>
          <a:solidFill>
            <a:srgbClr val="00B050">
              <a:alpha val="51000"/>
            </a:srgbClr>
          </a:solidFill>
          <a:ln w="19050">
            <a:solidFill>
              <a:srgbClr val="ECFED4"/>
            </a:solidFill>
          </a:ln>
        </p:spPr>
        <p:style>
          <a:lnRef idx="1">
            <a:schemeClr val="dk1"/>
          </a:lnRef>
          <a:fillRef idx="3">
            <a:schemeClr val="dk1"/>
          </a:fillRef>
          <a:effectRef idx="2">
            <a:schemeClr val="dk1"/>
          </a:effectRef>
          <a:fontRef idx="minor">
            <a:schemeClr val="lt1"/>
          </a:fontRef>
        </p:style>
        <p:txBody>
          <a:bodyPr rtlCol="0" anchor="ctr"/>
          <a:lstStyle/>
          <a:p>
            <a:r>
              <a:rPr lang="en-US" sz="1700" dirty="0" smtClean="0">
                <a:solidFill>
                  <a:srgbClr val="ECFED4"/>
                </a:solidFill>
              </a:rPr>
              <a:t>“</a:t>
            </a:r>
            <a:r>
              <a:rPr lang="en-US" sz="1700" dirty="0">
                <a:solidFill>
                  <a:srgbClr val="ECFED4"/>
                </a:solidFill>
              </a:rPr>
              <a:t>The challenge is when </a:t>
            </a:r>
            <a:r>
              <a:rPr lang="en-US" sz="1700" dirty="0" smtClean="0">
                <a:solidFill>
                  <a:srgbClr val="ECFED4"/>
                </a:solidFill>
              </a:rPr>
              <a:t>preparing. She might </a:t>
            </a:r>
            <a:r>
              <a:rPr lang="en-US" sz="1700" dirty="0">
                <a:solidFill>
                  <a:srgbClr val="ECFED4"/>
                </a:solidFill>
              </a:rPr>
              <a:t>have many sessions, because </a:t>
            </a:r>
            <a:r>
              <a:rPr lang="en-US" sz="1700" dirty="0" smtClean="0">
                <a:solidFill>
                  <a:srgbClr val="ECFED4"/>
                </a:solidFill>
              </a:rPr>
              <a:t>she </a:t>
            </a:r>
            <a:r>
              <a:rPr lang="en-US" sz="1700" dirty="0">
                <a:solidFill>
                  <a:srgbClr val="ECFED4"/>
                </a:solidFill>
              </a:rPr>
              <a:t>has other </a:t>
            </a:r>
            <a:r>
              <a:rPr lang="en-US" sz="1700" dirty="0" smtClean="0">
                <a:solidFill>
                  <a:srgbClr val="ECFED4"/>
                </a:solidFill>
              </a:rPr>
              <a:t>classes. So </a:t>
            </a:r>
            <a:r>
              <a:rPr lang="en-US" sz="1700" dirty="0">
                <a:solidFill>
                  <a:srgbClr val="ECFED4"/>
                </a:solidFill>
              </a:rPr>
              <a:t>preparing for other classes as well as preprimary is a major challenge</a:t>
            </a:r>
            <a:r>
              <a:rPr lang="en-US" sz="1700" dirty="0" smtClean="0">
                <a:solidFill>
                  <a:srgbClr val="ECFED4"/>
                </a:solidFill>
              </a:rPr>
              <a:t>.”              </a:t>
            </a:r>
          </a:p>
          <a:p>
            <a:r>
              <a:rPr lang="en-US" sz="1700" dirty="0" smtClean="0">
                <a:solidFill>
                  <a:srgbClr val="ECFED4"/>
                </a:solidFill>
              </a:rPr>
              <a:t>  Head Teacher</a:t>
            </a:r>
          </a:p>
        </p:txBody>
      </p:sp>
      <p:sp>
        <p:nvSpPr>
          <p:cNvPr id="14" name="Rounded Rectangular Callout 13"/>
          <p:cNvSpPr/>
          <p:nvPr/>
        </p:nvSpPr>
        <p:spPr>
          <a:xfrm>
            <a:off x="6709723" y="1281169"/>
            <a:ext cx="2337562" cy="5079571"/>
          </a:xfrm>
          <a:prstGeom prst="wedgeRoundRectCallout">
            <a:avLst>
              <a:gd name="adj1" fmla="val -36133"/>
              <a:gd name="adj2" fmla="val 54959"/>
              <a:gd name="adj3" fmla="val 16667"/>
            </a:avLst>
          </a:prstGeom>
          <a:solidFill>
            <a:srgbClr val="00B050">
              <a:alpha val="51000"/>
            </a:srgbClr>
          </a:solidFill>
          <a:ln w="19050">
            <a:solidFill>
              <a:srgbClr val="ECFED4"/>
            </a:solidFill>
          </a:ln>
        </p:spPr>
        <p:style>
          <a:lnRef idx="1">
            <a:schemeClr val="dk1"/>
          </a:lnRef>
          <a:fillRef idx="3">
            <a:schemeClr val="dk1"/>
          </a:fillRef>
          <a:effectRef idx="2">
            <a:schemeClr val="dk1"/>
          </a:effectRef>
          <a:fontRef idx="minor">
            <a:schemeClr val="lt1"/>
          </a:fontRef>
        </p:style>
        <p:txBody>
          <a:bodyPr rtlCol="0" anchor="ctr"/>
          <a:lstStyle/>
          <a:p>
            <a:endParaRPr lang="en-US" sz="1700" dirty="0" smtClean="0">
              <a:solidFill>
                <a:schemeClr val="bg1"/>
              </a:solidFill>
            </a:endParaRPr>
          </a:p>
          <a:p>
            <a:r>
              <a:rPr lang="en-US" sz="1700" dirty="0" smtClean="0">
                <a:solidFill>
                  <a:srgbClr val="ECFED4"/>
                </a:solidFill>
              </a:rPr>
              <a:t>“</a:t>
            </a:r>
            <a:r>
              <a:rPr lang="en-US" sz="1700" dirty="0">
                <a:solidFill>
                  <a:srgbClr val="ECFED4"/>
                </a:solidFill>
              </a:rPr>
              <a:t>The teacher could perform well. His lesson plan is very detailed and clear but when he gets to class, he meets so many students…it’s a challenge to implement the prepared lesson plan. He plans </a:t>
            </a:r>
            <a:r>
              <a:rPr lang="en-US" sz="1700" dirty="0" smtClean="0">
                <a:solidFill>
                  <a:srgbClr val="ECFED4"/>
                </a:solidFill>
              </a:rPr>
              <a:t>to </a:t>
            </a:r>
            <a:r>
              <a:rPr lang="en-US" sz="1700" dirty="0">
                <a:solidFill>
                  <a:srgbClr val="ECFED4"/>
                </a:solidFill>
              </a:rPr>
              <a:t>attend students individually to write the letter “a”. How </a:t>
            </a:r>
            <a:r>
              <a:rPr lang="en-US" sz="1700" dirty="0" smtClean="0">
                <a:solidFill>
                  <a:srgbClr val="ECFED4"/>
                </a:solidFill>
              </a:rPr>
              <a:t>will he implement if </a:t>
            </a:r>
            <a:r>
              <a:rPr lang="en-US" sz="1700" dirty="0">
                <a:solidFill>
                  <a:srgbClr val="ECFED4"/>
                </a:solidFill>
              </a:rPr>
              <a:t>he has 80 students and has only 15 </a:t>
            </a:r>
            <a:r>
              <a:rPr lang="en-US" sz="1700" dirty="0" smtClean="0">
                <a:solidFill>
                  <a:srgbClr val="ECFED4"/>
                </a:solidFill>
              </a:rPr>
              <a:t>minutes?” </a:t>
            </a:r>
          </a:p>
          <a:p>
            <a:r>
              <a:rPr lang="en-US" sz="1700" dirty="0">
                <a:solidFill>
                  <a:srgbClr val="ECFED4"/>
                </a:solidFill>
              </a:rPr>
              <a:t> </a:t>
            </a:r>
            <a:r>
              <a:rPr lang="en-US" sz="1700" dirty="0" smtClean="0">
                <a:solidFill>
                  <a:srgbClr val="ECFED4"/>
                </a:solidFill>
              </a:rPr>
              <a:t>                                Head Teacher</a:t>
            </a:r>
            <a:endParaRPr lang="en-US" sz="1700" dirty="0">
              <a:solidFill>
                <a:srgbClr val="ECFED4"/>
              </a:solidFill>
            </a:endParaRPr>
          </a:p>
          <a:p>
            <a:endParaRPr lang="en-US" sz="1700" dirty="0">
              <a:solidFill>
                <a:schemeClr val="bg1"/>
              </a:solidFill>
            </a:endParaRPr>
          </a:p>
        </p:txBody>
      </p:sp>
      <p:sp>
        <p:nvSpPr>
          <p:cNvPr id="15" name="Rounded Rectangular Callout 14"/>
          <p:cNvSpPr/>
          <p:nvPr/>
        </p:nvSpPr>
        <p:spPr>
          <a:xfrm>
            <a:off x="687519" y="5489080"/>
            <a:ext cx="2275687" cy="1192884"/>
          </a:xfrm>
          <a:prstGeom prst="wedgeRoundRectCallout">
            <a:avLst>
              <a:gd name="adj1" fmla="val 61217"/>
              <a:gd name="adj2" fmla="val -48497"/>
              <a:gd name="adj3" fmla="val 16667"/>
            </a:avLst>
          </a:prstGeom>
          <a:solidFill>
            <a:srgbClr val="00B050">
              <a:alpha val="51000"/>
            </a:srgbClr>
          </a:solidFill>
          <a:ln w="19050">
            <a:solidFill>
              <a:srgbClr val="ECFED4"/>
            </a:solidFill>
          </a:ln>
        </p:spPr>
        <p:style>
          <a:lnRef idx="1">
            <a:schemeClr val="dk1"/>
          </a:lnRef>
          <a:fillRef idx="3">
            <a:schemeClr val="dk1"/>
          </a:fillRef>
          <a:effectRef idx="2">
            <a:schemeClr val="dk1"/>
          </a:effectRef>
          <a:fontRef idx="minor">
            <a:schemeClr val="lt1"/>
          </a:fontRef>
        </p:style>
        <p:txBody>
          <a:bodyPr rtlCol="0" anchor="ctr"/>
          <a:lstStyle/>
          <a:p>
            <a:r>
              <a:rPr lang="en-US" sz="1700" dirty="0" smtClean="0">
                <a:solidFill>
                  <a:srgbClr val="ECFED4"/>
                </a:solidFill>
              </a:rPr>
              <a:t>“</a:t>
            </a:r>
            <a:r>
              <a:rPr lang="en-US" sz="1700" dirty="0">
                <a:solidFill>
                  <a:srgbClr val="ECFED4"/>
                </a:solidFill>
              </a:rPr>
              <a:t>Frankly there is nobody who supports me</a:t>
            </a:r>
            <a:r>
              <a:rPr lang="en-US" sz="1700" dirty="0" smtClean="0">
                <a:solidFill>
                  <a:srgbClr val="ECFED4"/>
                </a:solidFill>
              </a:rPr>
              <a:t>.”      Teacher</a:t>
            </a:r>
            <a:endParaRPr lang="en-US" sz="1700" dirty="0">
              <a:solidFill>
                <a:schemeClr val="bg1"/>
              </a:solidFill>
            </a:endParaRPr>
          </a:p>
        </p:txBody>
      </p:sp>
      <p:sp>
        <p:nvSpPr>
          <p:cNvPr id="16" name="Title 1"/>
          <p:cNvSpPr txBox="1">
            <a:spLocks/>
          </p:cNvSpPr>
          <p:nvPr/>
        </p:nvSpPr>
        <p:spPr>
          <a:xfrm>
            <a:off x="87923" y="117415"/>
            <a:ext cx="8959362" cy="896000"/>
          </a:xfrm>
          <a:prstGeom prst="rect">
            <a:avLst/>
          </a:prstGeom>
          <a:solidFill>
            <a:schemeClr val="tx2">
              <a:lumMod val="60000"/>
              <a:lumOff val="40000"/>
            </a:schemeClr>
          </a:solidFill>
          <a:ln>
            <a:solidFill>
              <a:schemeClr val="accent1">
                <a:lumMod val="75000"/>
              </a:schemeClr>
            </a:solidFill>
          </a:ln>
        </p:spPr>
        <p:txBody>
          <a:bodyPr vert="horz" lIns="91440" tIns="45720" rIns="91440" bIns="45720" rtlCol="0" anchor="ctr">
            <a:noAutofit/>
          </a:bodyPr>
          <a:lstStyle>
            <a:lvl1pPr algn="ctr" defTabSz="914400" rtl="0" eaLnBrk="1" latinLnBrk="0" hangingPunct="1">
              <a:spcBef>
                <a:spcPct val="0"/>
              </a:spcBef>
              <a:buNone/>
              <a:defRPr sz="3200" kern="1200">
                <a:solidFill>
                  <a:schemeClr val="bg1"/>
                </a:solidFill>
                <a:latin typeface="Arial" pitchFamily="34" charset="0"/>
                <a:ea typeface="+mj-ea"/>
                <a:cs typeface="Arial" pitchFamily="34" charset="0"/>
              </a:defRPr>
            </a:lvl1pPr>
          </a:lstStyle>
          <a:p>
            <a:r>
              <a:rPr lang="en-US" b="1" dirty="0" smtClean="0"/>
              <a:t>Lesson Plans: </a:t>
            </a:r>
          </a:p>
          <a:p>
            <a:r>
              <a:rPr lang="en-US" sz="2400" b="1" dirty="0" smtClean="0"/>
              <a:t>Voices of respondents</a:t>
            </a:r>
            <a:endParaRPr lang="en-US" sz="2400" b="1" dirty="0"/>
          </a:p>
        </p:txBody>
      </p:sp>
    </p:spTree>
    <p:extLst>
      <p:ext uri="{BB962C8B-B14F-4D97-AF65-F5344CB8AC3E}">
        <p14:creationId xmlns:p14="http://schemas.microsoft.com/office/powerpoint/2010/main" val="2432499866"/>
      </p:ext>
    </p:extLst>
  </p:cSld>
  <p:clrMapOvr>
    <a:masterClrMapping/>
  </p:clrMapOvr>
  <p:timing>
    <p:tnLst>
      <p:par>
        <p:cTn id="1" dur="indefinite" restart="never" nodeType="tmRoot"/>
      </p:par>
    </p:tnLst>
  </p:timing>
</p:sld>
</file>

<file path=ppt/theme/theme1.xml><?xml version="1.0" encoding="utf-8"?>
<a:theme xmlns:a="http://schemas.openxmlformats.org/drawingml/2006/main" name="cover_dar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Cover_Dark</Template>
  <TotalTime>43118</TotalTime>
  <Words>3519</Words>
  <Application>Microsoft Office PowerPoint</Application>
  <PresentationFormat>On-screen Show (4:3)</PresentationFormat>
  <Paragraphs>278</Paragraphs>
  <Slides>38</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Arial Black</vt:lpstr>
      <vt:lpstr>Arial Bold</vt:lpstr>
      <vt:lpstr>Calibri</vt:lpstr>
      <vt:lpstr>Wingdings</vt:lpstr>
      <vt:lpstr>cover_dark</vt:lpstr>
      <vt:lpstr>PowerPoint Presentation</vt:lpstr>
      <vt:lpstr>PowerPoint Presentation</vt:lpstr>
      <vt:lpstr>After training, teachers should apply new skills: </vt:lpstr>
      <vt:lpstr>Instructional strategies and skills</vt:lpstr>
      <vt:lpstr>PowerPoint Presentation</vt:lpstr>
      <vt:lpstr>PowerPoint Presentation</vt:lpstr>
      <vt:lpstr>Lesson plans by region</vt:lpstr>
      <vt:lpstr>PowerPoint Presentation</vt:lpstr>
      <vt:lpstr>PowerPoint Presentation</vt:lpstr>
      <vt:lpstr>PowerPoint Presentation</vt:lpstr>
      <vt:lpstr>Child-led activities</vt:lpstr>
      <vt:lpstr>PowerPoint Presentation</vt:lpstr>
      <vt:lpstr>PowerPoint Presentation</vt:lpstr>
      <vt:lpstr>PowerPoint Presentation</vt:lpstr>
      <vt:lpstr>Classroom management and climate</vt:lpstr>
      <vt:lpstr>PowerPoint Presentation</vt:lpstr>
      <vt:lpstr>PowerPoint Presentation</vt:lpstr>
      <vt:lpstr>PowerPoint Presentation</vt:lpstr>
      <vt:lpstr>Schools providing food by region</vt:lpstr>
      <vt:lpstr>PowerPoint Presentation</vt:lpstr>
      <vt:lpstr>PowerPoint Presentation</vt:lpstr>
      <vt:lpstr>Classrooms with enough space</vt:lpstr>
      <vt:lpstr>PowerPoint Presentation</vt:lpstr>
      <vt:lpstr>PowerPoint Presentation</vt:lpstr>
      <vt:lpstr>Learning areas</vt:lpstr>
      <vt:lpstr>PowerPoint Presentation</vt:lpstr>
      <vt:lpstr>PowerPoint Presentation</vt:lpstr>
      <vt:lpstr>Sufficient learning materials</vt:lpstr>
      <vt:lpstr>PowerPoint Presentation</vt:lpstr>
      <vt:lpstr>Learning materials: Respondent voices</vt:lpstr>
      <vt:lpstr>Schools with open pit latrine</vt:lpstr>
      <vt:lpstr>Infrastructure and space: Qualitative findings</vt:lpstr>
      <vt:lpstr>Context</vt:lpstr>
      <vt:lpstr>PowerPoint Presentation</vt:lpstr>
      <vt:lpstr>PowerPoint Presentation</vt:lpstr>
      <vt:lpstr>PowerPoint Presentation</vt:lpstr>
      <vt:lpstr>PowerPoint Presentation</vt:lpstr>
      <vt:lpstr>PowerPoint Presentation</vt:lpstr>
    </vt:vector>
  </TitlesOfParts>
  <Company>Mathematica,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Meyer</dc:creator>
  <cp:lastModifiedBy>Candace Miller</cp:lastModifiedBy>
  <cp:revision>637</cp:revision>
  <cp:lastPrinted>2013-05-31T17:28:00Z</cp:lastPrinted>
  <dcterms:created xsi:type="dcterms:W3CDTF">2019-01-23T20:27:33Z</dcterms:created>
  <dcterms:modified xsi:type="dcterms:W3CDTF">2019-07-12T14:16:28Z</dcterms:modified>
</cp:coreProperties>
</file>